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4"/>
  </p:notesMasterIdLst>
  <p:sldIdLst>
    <p:sldId id="33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45" r:id="rId10"/>
    <p:sldId id="346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336" r:id="rId39"/>
    <p:sldId id="347" r:id="rId40"/>
    <p:sldId id="348" r:id="rId41"/>
    <p:sldId id="349" r:id="rId42"/>
    <p:sldId id="350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35" r:id="rId53"/>
    <p:sldId id="333" r:id="rId54"/>
    <p:sldId id="302" r:id="rId55"/>
    <p:sldId id="303" r:id="rId56"/>
    <p:sldId id="304" r:id="rId57"/>
    <p:sldId id="305" r:id="rId58"/>
    <p:sldId id="311" r:id="rId59"/>
    <p:sldId id="306" r:id="rId60"/>
    <p:sldId id="307" r:id="rId61"/>
    <p:sldId id="308" r:id="rId62"/>
    <p:sldId id="309" r:id="rId63"/>
    <p:sldId id="310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9"/>
    <p:restoredTop sz="73362"/>
  </p:normalViewPr>
  <p:slideViewPr>
    <p:cSldViewPr snapToGrid="0" snapToObjects="1">
      <p:cViewPr varScale="1">
        <p:scale>
          <a:sx n="86" d="100"/>
          <a:sy n="86" d="100"/>
        </p:scale>
        <p:origin x="2676" y="8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2817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/>
          <a:lstStyle/>
          <a:p>
            <a:fld id="{8B153843-1CF4-4938-B773-3DA6477B563D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2841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Nanoseconds stick</a:t>
            </a:r>
          </a:p>
          <a:p>
            <a:r>
              <a:rPr lang="en-US" dirty="0" smtClean="0"/>
              <a:t>512 of L1 cache</a:t>
            </a:r>
          </a:p>
          <a:p>
            <a:endParaRPr lang="en-US" dirty="0" smtClean="0"/>
          </a:p>
          <a:p>
            <a:r>
              <a:rPr lang="en-US" dirty="0" err="1" smtClean="0"/>
              <a:t>Nano</a:t>
            </a:r>
            <a:r>
              <a:rPr lang="en-US" baseline="0" dirty="0" smtClean="0"/>
              <a:t> -&gt; Micro </a:t>
            </a:r>
            <a:r>
              <a:rPr lang="is-IS" baseline="0" dirty="0" smtClean="0"/>
              <a:t>… SSD is micro</a:t>
            </a:r>
          </a:p>
          <a:p>
            <a:r>
              <a:rPr lang="en-US" baseline="0" dirty="0" smtClean="0"/>
              <a:t>S</a:t>
            </a:r>
            <a:r>
              <a:rPr lang="is-IS" baseline="0" dirty="0" smtClean="0"/>
              <a:t>pinning is Milliseconds</a:t>
            </a:r>
          </a:p>
          <a:p>
            <a:endParaRPr lang="is-IS" baseline="0" dirty="0" smtClean="0"/>
          </a:p>
          <a:p>
            <a:r>
              <a:rPr lang="en-US" baseline="0" dirty="0" smtClean="0"/>
              <a:t>M</a:t>
            </a:r>
            <a:r>
              <a:rPr lang="is-IS" baseline="0" dirty="0" smtClean="0"/>
              <a:t>ake sure that your algorithm works in the cache</a:t>
            </a:r>
          </a:p>
          <a:p>
            <a:endParaRPr lang="is-IS" baseline="0" dirty="0" smtClean="0"/>
          </a:p>
          <a:p>
            <a:r>
              <a:rPr lang="is-IS" baseline="0" dirty="0" smtClean="0"/>
              <a:t>HFD, Scientific computing care about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0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Mmapped</a:t>
            </a:r>
            <a:r>
              <a:rPr lang="en-US" dirty="0" smtClean="0"/>
              <a:t> I/O: Depending</a:t>
            </a:r>
            <a:r>
              <a:rPr lang="en-US" baseline="0" dirty="0" smtClean="0"/>
              <a:t> on the place</a:t>
            </a:r>
          </a:p>
          <a:p>
            <a:r>
              <a:rPr lang="en-US" baseline="0" dirty="0" smtClean="0"/>
              <a:t>RAM forwards it to the controllers 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Port I/O: 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Let you talk to a fixed number of I/O Ports</a:t>
            </a:r>
          </a:p>
          <a:p>
            <a:pPr marL="342900" indent="-34290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Interrupts: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Sets a pin</a:t>
            </a:r>
          </a:p>
          <a:p>
            <a:pPr marL="342900" indent="-342900">
              <a:buFontTx/>
              <a:buChar char="-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2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3GB marker -&gt; PCI Devices</a:t>
            </a:r>
          </a:p>
          <a:p>
            <a:endParaRPr lang="en-US" dirty="0" smtClean="0"/>
          </a:p>
          <a:p>
            <a:r>
              <a:rPr lang="en-US" dirty="0" smtClean="0"/>
              <a:t>32 bit cannot</a:t>
            </a:r>
            <a:r>
              <a:rPr lang="en-US" baseline="0" dirty="0" smtClean="0"/>
              <a:t> access more than 3GB.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What’s the max address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64 </a:t>
            </a:r>
            <a:r>
              <a:rPr lang="en-US" baseline="0" dirty="0" err="1" smtClean="0"/>
              <a:t>bigs</a:t>
            </a:r>
            <a:endParaRPr lang="en-US" baseline="0" dirty="0" smtClean="0"/>
          </a:p>
          <a:p>
            <a:r>
              <a:rPr lang="en-US" baseline="0" dirty="0" smtClean="0"/>
              <a:t>2^64 =&gt; 2 ^52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3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Historical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ECX loops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ESI, EDI source destination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RISC vs CISC =&gt; CISC do a lot more than CISC</a:t>
            </a:r>
          </a:p>
          <a:p>
            <a:endParaRPr lang="en-US" dirty="0" smtClean="0"/>
          </a:p>
          <a:p>
            <a:r>
              <a:rPr lang="en-US" dirty="0" smtClean="0"/>
              <a:t>Flags</a:t>
            </a:r>
            <a:r>
              <a:rPr lang="en-US" baseline="0" dirty="0" smtClean="0"/>
              <a:t> – arithmetic operations, comparison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EIP -&gt; program counter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3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it was 8</a:t>
            </a:r>
            <a:r>
              <a:rPr lang="en-US" baseline="0" dirty="0" smtClean="0"/>
              <a:t> bits it was A, B =&gt; </a:t>
            </a:r>
          </a:p>
          <a:p>
            <a:r>
              <a:rPr lang="en-US" baseline="0" dirty="0" smtClean="0"/>
              <a:t>16 bit They became AX (Extended)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32 it’s really Extended- Extended</a:t>
            </a:r>
          </a:p>
          <a:p>
            <a:r>
              <a:rPr lang="en-US" baseline="0" dirty="0" smtClean="0"/>
              <a:t>EAX =&gt; Extended 32 bit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refer to the lower 16 as AX</a:t>
            </a:r>
          </a:p>
          <a:p>
            <a:r>
              <a:rPr lang="en-US" baseline="0" dirty="0" smtClean="0"/>
              <a:t>Each digit is 4 bits: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0xFFAAFF99</a:t>
            </a:r>
          </a:p>
          <a:p>
            <a:endParaRPr lang="en-US" baseline="0" dirty="0" smtClean="0"/>
          </a:p>
          <a:p>
            <a:r>
              <a:rPr lang="en-US" baseline="0" dirty="0" smtClean="0"/>
              <a:t>99 = AL </a:t>
            </a:r>
            <a:r>
              <a:rPr lang="en-US" baseline="0" dirty="0" err="1" smtClean="0"/>
              <a:t>etc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Q: Endian matters when you refer as address not in registers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3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Intel</a:t>
            </a:r>
            <a:r>
              <a:rPr lang="en-US" baseline="0" dirty="0" smtClean="0"/>
              <a:t> only adds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0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Biggest difference the order of the operands is swapped</a:t>
            </a:r>
          </a:p>
          <a:p>
            <a:r>
              <a:rPr lang="en-US" dirty="0" smtClean="0"/>
              <a:t>ATT uses %</a:t>
            </a:r>
          </a:p>
          <a:p>
            <a:r>
              <a:rPr lang="en-US" dirty="0" smtClean="0"/>
              <a:t>Intel </a:t>
            </a:r>
            <a:r>
              <a:rPr lang="en-US" dirty="0" err="1" smtClean="0"/>
              <a:t>dest</a:t>
            </a:r>
            <a:r>
              <a:rPr lang="en-US" dirty="0" smtClean="0"/>
              <a:t>,</a:t>
            </a:r>
            <a:r>
              <a:rPr lang="en-US" baseline="0" dirty="0" smtClean="0"/>
              <a:t> 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AT&amp;T =&gt; Source, </a:t>
            </a:r>
            <a:r>
              <a:rPr lang="en-US" baseline="0" dirty="0" err="1" smtClean="0"/>
              <a:t>dest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will work with the AT&amp;T syntax. If you see online you might need to swap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4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</a:t>
            </a:r>
            <a:r>
              <a:rPr lang="en-US" baseline="0" dirty="0" smtClean="0"/>
              <a:t> you would expect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movl</a:t>
            </a:r>
            <a:r>
              <a:rPr lang="da-DK" dirty="0" smtClean="0"/>
              <a:t> 0x123, - from </a:t>
            </a:r>
            <a:r>
              <a:rPr lang="da-DK" dirty="0" err="1" smtClean="0"/>
              <a:t>address</a:t>
            </a:r>
            <a:endParaRPr lang="da-DK" dirty="0" smtClean="0"/>
          </a:p>
          <a:p>
            <a:endParaRPr lang="da-DK" dirty="0" smtClean="0"/>
          </a:p>
          <a:p>
            <a:r>
              <a:rPr lang="da-DK" dirty="0" smtClean="0"/>
              <a:t>Can</a:t>
            </a:r>
            <a:r>
              <a:rPr lang="da-DK" baseline="0" dirty="0" smtClean="0"/>
              <a:t> pointers </a:t>
            </a:r>
            <a:r>
              <a:rPr lang="da-DK" baseline="0" dirty="0" err="1" smtClean="0"/>
              <a:t>be</a:t>
            </a:r>
            <a:r>
              <a:rPr lang="da-DK" baseline="0" dirty="0" smtClean="0"/>
              <a:t> made </a:t>
            </a:r>
            <a:r>
              <a:rPr lang="da-DK" baseline="0" dirty="0" err="1" smtClean="0"/>
              <a:t>constant</a:t>
            </a:r>
            <a:r>
              <a:rPr lang="da-DK" baseline="0" dirty="0" smtClean="0"/>
              <a:t> </a:t>
            </a:r>
          </a:p>
          <a:p>
            <a:r>
              <a:rPr lang="da-DK" baseline="0" dirty="0" smtClean="0"/>
              <a:t>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39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Modern</a:t>
            </a:r>
            <a:r>
              <a:rPr lang="en-US" baseline="0" dirty="0" smtClean="0"/>
              <a:t> OS almost no use of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2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seen this diagram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02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IP +</a:t>
            </a:r>
            <a:r>
              <a:rPr lang="en-US" baseline="0" dirty="0" smtClean="0"/>
              <a:t> CS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5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things</a:t>
            </a:r>
            <a:r>
              <a:rPr lang="en-US" baseline="0" dirty="0" smtClean="0"/>
              <a:t> in memory makes the SP go lower in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2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Imul</a:t>
            </a:r>
            <a:r>
              <a:rPr lang="en-US" dirty="0" smtClean="0"/>
              <a:t>/I</a:t>
            </a:r>
          </a:p>
          <a:p>
            <a:r>
              <a:rPr lang="en-US" dirty="0" err="1" smtClean="0"/>
              <a:t>Idiv</a:t>
            </a:r>
            <a:r>
              <a:rPr lang="en-US" dirty="0" smtClean="0"/>
              <a:t> are signed</a:t>
            </a:r>
          </a:p>
          <a:p>
            <a:endParaRPr lang="en-US" dirty="0" smtClean="0"/>
          </a:p>
          <a:p>
            <a:r>
              <a:rPr lang="en-US" dirty="0" smtClean="0"/>
              <a:t>Not – 1s complement</a:t>
            </a:r>
          </a:p>
          <a:p>
            <a:r>
              <a:rPr lang="en-US" dirty="0" err="1" smtClean="0"/>
              <a:t>Neg</a:t>
            </a:r>
            <a:r>
              <a:rPr lang="en-US" baseline="0" dirty="0" smtClean="0"/>
              <a:t> – 2s complement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look them up in the processor manual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Overflows look it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4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and compare instruction set various</a:t>
            </a:r>
            <a:r>
              <a:rPr lang="en-US" baseline="0" dirty="0" smtClean="0"/>
              <a:t> flags here. </a:t>
            </a:r>
          </a:p>
          <a:p>
            <a:r>
              <a:rPr lang="en-US" baseline="0" dirty="0" smtClean="0"/>
              <a:t>Zero flag is the result of the operation is 0</a:t>
            </a:r>
          </a:p>
          <a:p>
            <a:endParaRPr lang="en-US" baseline="0" dirty="0" smtClean="0"/>
          </a:p>
          <a:p>
            <a:r>
              <a:rPr lang="en-US" dirty="0" smtClean="0"/>
              <a:t>Conditional</a:t>
            </a:r>
            <a:r>
              <a:rPr lang="en-US" baseline="0" dirty="0" smtClean="0"/>
              <a:t> branches depend on the values in </a:t>
            </a:r>
            <a:r>
              <a:rPr lang="en-US" baseline="0" dirty="0" err="1" smtClean="0"/>
              <a:t>Eflags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On arm you can make any instruction </a:t>
            </a:r>
            <a:r>
              <a:rPr lang="en-US" baseline="0" dirty="0" err="1" smtClean="0"/>
              <a:t>condictional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59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1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= </a:t>
            </a:r>
          </a:p>
          <a:p>
            <a:endParaRPr lang="en-US" dirty="0" smtClean="0"/>
          </a:p>
          <a:p>
            <a:r>
              <a:rPr lang="en-US" dirty="0" smtClean="0"/>
              <a:t>Push 1005</a:t>
            </a:r>
          </a:p>
          <a:p>
            <a:r>
              <a:rPr lang="en-US" dirty="0" err="1" smtClean="0"/>
              <a:t>Jmp</a:t>
            </a:r>
            <a:r>
              <a:rPr lang="en-US" dirty="0" smtClean="0"/>
              <a:t> &lt;f&gt;</a:t>
            </a:r>
          </a:p>
          <a:p>
            <a:endParaRPr lang="en-US" dirty="0" smtClean="0"/>
          </a:p>
          <a:p>
            <a:r>
              <a:rPr lang="en-US" dirty="0" smtClean="0"/>
              <a:t>Push/pop -&gt; adding and subtracting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8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RISC</a:t>
            </a:r>
            <a:r>
              <a:rPr lang="en-US" baseline="0" dirty="0" smtClean="0"/>
              <a:t> you </a:t>
            </a:r>
            <a:r>
              <a:rPr lang="en-US" baseline="0" dirty="0" err="1" smtClean="0"/>
              <a:t>wn’t</a:t>
            </a:r>
            <a:r>
              <a:rPr lang="en-US" baseline="0" dirty="0" smtClean="0"/>
              <a:t> have things for manipulating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918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– transfers</a:t>
            </a:r>
            <a:r>
              <a:rPr lang="en-US" baseline="0" dirty="0" smtClean="0"/>
              <a:t> control to the kernel</a:t>
            </a:r>
          </a:p>
          <a:p>
            <a:r>
              <a:rPr lang="en-US" baseline="0" dirty="0" smtClean="0"/>
              <a:t>Put arguments in the stack and then execute a software interrupt</a:t>
            </a:r>
          </a:p>
          <a:p>
            <a:r>
              <a:rPr lang="en-US" baseline="0" dirty="0" smtClean="0"/>
              <a:t>From </a:t>
            </a:r>
            <a:r>
              <a:rPr lang="en-US" baseline="0" dirty="0" err="1" smtClean="0"/>
              <a:t>priviliged</a:t>
            </a:r>
            <a:r>
              <a:rPr lang="en-US" baseline="0" dirty="0" smtClean="0"/>
              <a:t>, to privileged kernel mode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Iret</a:t>
            </a:r>
            <a:r>
              <a:rPr lang="en-US" baseline="0" dirty="0" smtClean="0"/>
              <a:t>- from kernel to user mode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Int</a:t>
            </a:r>
            <a:r>
              <a:rPr lang="en-US" baseline="0" dirty="0" smtClean="0"/>
              <a:t>/ret is the older mode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Newer mode: </a:t>
            </a:r>
            <a:r>
              <a:rPr lang="en-US" baseline="0" dirty="0" err="1" smtClean="0"/>
              <a:t>sysenter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sysret</a:t>
            </a:r>
            <a:r>
              <a:rPr lang="en-US" baseline="0" dirty="0" smtClean="0"/>
              <a:t> do most of the same </a:t>
            </a:r>
          </a:p>
        </p:txBody>
      </p:sp>
    </p:spTree>
    <p:extLst>
      <p:ext uri="{BB962C8B-B14F-4D97-AF65-F5344CB8AC3E}">
        <p14:creationId xmlns:p14="http://schemas.microsoft.com/office/powerpoint/2010/main" val="572879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pointer</a:t>
            </a:r>
            <a:r>
              <a:rPr lang="en-US" baseline="0" dirty="0" smtClean="0"/>
              <a:t> is a convenient way to get access to the 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490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7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ISA standard up until</a:t>
            </a:r>
            <a:r>
              <a:rPr lang="en-US" baseline="0" dirty="0" smtClean="0"/>
              <a:t> mid to late 90s.  Fairly slow</a:t>
            </a:r>
          </a:p>
          <a:p>
            <a:r>
              <a:rPr lang="en-US" baseline="0" dirty="0" smtClean="0"/>
              <a:t>1992 you get PCI introduced </a:t>
            </a:r>
            <a:r>
              <a:rPr lang="en-US" baseline="0" dirty="0" err="1" smtClean="0"/>
              <a:t>autoconfig</a:t>
            </a:r>
            <a:r>
              <a:rPr lang="en-US" baseline="0" dirty="0" smtClean="0"/>
              <a:t> when you plug in video card</a:t>
            </a:r>
          </a:p>
          <a:p>
            <a:r>
              <a:rPr lang="en-US" baseline="0" dirty="0" smtClean="0"/>
              <a:t>PCI Express – GB a sec to card. Nice fast. Backwards compatibility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1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Arguments are pushed in reverse</a:t>
            </a:r>
            <a:r>
              <a:rPr lang="en-US" baseline="0" dirty="0" smtClean="0"/>
              <a:t> order, why ? 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99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calling </a:t>
            </a:r>
            <a:r>
              <a:rPr lang="en-US" dirty="0" err="1" smtClean="0"/>
              <a:t>addMe</a:t>
            </a:r>
            <a:r>
              <a:rPr lang="en-US" dirty="0" smtClean="0"/>
              <a:t> we need to store the return value</a:t>
            </a:r>
          </a:p>
          <a:p>
            <a:r>
              <a:rPr lang="en-US" dirty="0" smtClean="0"/>
              <a:t>So we push that into the stack</a:t>
            </a:r>
          </a:p>
          <a:p>
            <a:endParaRPr lang="en-US" dirty="0" smtClean="0"/>
          </a:p>
          <a:p>
            <a:r>
              <a:rPr lang="en-US" dirty="0" smtClean="0"/>
              <a:t>When</a:t>
            </a:r>
            <a:r>
              <a:rPr lang="en-US" baseline="0" dirty="0" smtClean="0"/>
              <a:t> we call </a:t>
            </a:r>
            <a:r>
              <a:rPr lang="en-US" baseline="0" dirty="0" err="1" smtClean="0"/>
              <a:t>addMe</a:t>
            </a:r>
            <a:r>
              <a:rPr lang="en-US" baseline="0" dirty="0" smtClean="0"/>
              <a:t> ESP is pointing to the top of the stack. </a:t>
            </a:r>
          </a:p>
          <a:p>
            <a:r>
              <a:rPr lang="en-US" baseline="0" dirty="0" smtClean="0"/>
              <a:t>The problem is that in the new function we might need to use ESP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77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push the old EBP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copy the ESP -&gt; EBP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30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we go into the function, we also save space for the local variables in the stack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returning the opposite is done: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Restore the stack pointer</a:t>
            </a:r>
          </a:p>
          <a:p>
            <a:r>
              <a:rPr lang="en-US" baseline="0" dirty="0" smtClean="0"/>
              <a:t>Restore the base pointer</a:t>
            </a:r>
          </a:p>
          <a:p>
            <a:r>
              <a:rPr lang="en-US" baseline="0" dirty="0" smtClean="0"/>
              <a:t>Return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46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the indirect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9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there is a specified standard</a:t>
            </a:r>
          </a:p>
          <a:p>
            <a:r>
              <a:rPr lang="en-US" dirty="0" smtClean="0"/>
              <a:t>I</a:t>
            </a:r>
            <a:r>
              <a:rPr lang="en-US" baseline="0" dirty="0" smtClean="0"/>
              <a:t> end up with a binary copy of that library</a:t>
            </a:r>
          </a:p>
          <a:p>
            <a:r>
              <a:rPr lang="en-US" baseline="0" dirty="0" smtClean="0"/>
              <a:t>So that we know which portions of the CPU state I can count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Pass </a:t>
            </a:r>
            <a:r>
              <a:rPr lang="en-US" baseline="0" dirty="0" err="1" smtClean="0"/>
              <a:t>args</a:t>
            </a:r>
            <a:r>
              <a:rPr lang="en-US" baseline="0" dirty="0" smtClean="0"/>
              <a:t>-&gt; push in the stack, put in the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32 bit and the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compiler calling convention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88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32 bit and the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compiler calling convention</a:t>
            </a:r>
          </a:p>
          <a:p>
            <a:endParaRPr lang="en-US" dirty="0" smtClean="0"/>
          </a:p>
          <a:p>
            <a:r>
              <a:rPr lang="en-US" dirty="0" smtClean="0"/>
              <a:t>Return value in </a:t>
            </a:r>
            <a:r>
              <a:rPr lang="en-US" dirty="0" err="1" smtClean="0"/>
              <a:t>eax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Push 3, push 2, </a:t>
            </a:r>
          </a:p>
          <a:p>
            <a:endParaRPr lang="en-US" dirty="0" smtClean="0"/>
          </a:p>
          <a:p>
            <a:r>
              <a:rPr lang="en-US" dirty="0" smtClean="0"/>
              <a:t>Haven’t done anything with the base pointer until</a:t>
            </a:r>
            <a:r>
              <a:rPr lang="en-US" baseline="0" dirty="0" smtClean="0"/>
              <a:t> the prolog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81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return from the function</a:t>
            </a:r>
          </a:p>
          <a:p>
            <a:endParaRPr lang="en-US" dirty="0" smtClean="0"/>
          </a:p>
          <a:p>
            <a:r>
              <a:rPr lang="en-US" dirty="0" smtClean="0"/>
              <a:t>Can’t expect </a:t>
            </a:r>
            <a:r>
              <a:rPr lang="en-US" dirty="0" err="1" smtClean="0"/>
              <a:t>eax</a:t>
            </a:r>
            <a:r>
              <a:rPr lang="en-US" dirty="0" smtClean="0"/>
              <a:t>, </a:t>
            </a:r>
            <a:r>
              <a:rPr lang="en-US" dirty="0" err="1" smtClean="0"/>
              <a:t>ecx</a:t>
            </a:r>
            <a:r>
              <a:rPr lang="en-US" dirty="0" smtClean="0"/>
              <a:t>, </a:t>
            </a:r>
            <a:r>
              <a:rPr lang="en-US" dirty="0" err="1" smtClean="0"/>
              <a:t>edx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Eax</a:t>
            </a:r>
            <a:r>
              <a:rPr lang="en-US" dirty="0" smtClean="0"/>
              <a:t> has the return value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0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Compile a simple program and step</a:t>
            </a:r>
            <a:r>
              <a:rPr lang="en-US" baseline="0" dirty="0" smtClean="0"/>
              <a:t> through it instruction by instruction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8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few align the stack </a:t>
            </a:r>
          </a:p>
          <a:p>
            <a:r>
              <a:rPr lang="en-US" dirty="0" smtClean="0"/>
              <a:t>On many processor many operators</a:t>
            </a:r>
            <a:r>
              <a:rPr lang="en-US" baseline="0" dirty="0" smtClean="0"/>
              <a:t> with go faster if it’s aligned to 16</a:t>
            </a:r>
          </a:p>
          <a:p>
            <a:r>
              <a:rPr lang="en-US" baseline="0" dirty="0" smtClean="0"/>
              <a:t>By </a:t>
            </a:r>
            <a:r>
              <a:rPr lang="en-US" baseline="0" dirty="0" err="1" smtClean="0"/>
              <a:t>anding</a:t>
            </a:r>
            <a:r>
              <a:rPr lang="en-US" baseline="0" dirty="0" smtClean="0"/>
              <a:t> it with this bitmask forcing it to be aligned to 16 bytes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on the 4</a:t>
            </a:r>
            <a:r>
              <a:rPr lang="en-US" baseline="30000" dirty="0" smtClean="0"/>
              <a:t>th</a:t>
            </a:r>
            <a:r>
              <a:rPr lang="en-US" baseline="0" dirty="0" smtClean="0"/>
              <a:t> instructions we see our prologue</a:t>
            </a:r>
          </a:p>
          <a:p>
            <a:r>
              <a:rPr lang="en-US" baseline="0" dirty="0" smtClean="0"/>
              <a:t>Save </a:t>
            </a:r>
            <a:r>
              <a:rPr lang="en-US" baseline="0" dirty="0" err="1" smtClean="0"/>
              <a:t>ebp</a:t>
            </a:r>
            <a:endParaRPr lang="en-US" baseline="0" dirty="0" smtClean="0"/>
          </a:p>
          <a:p>
            <a:r>
              <a:rPr lang="en-US" baseline="0" dirty="0" smtClean="0"/>
              <a:t>Stack </a:t>
            </a:r>
            <a:r>
              <a:rPr lang="en-US" baseline="0" dirty="0" err="1" smtClean="0"/>
              <a:t>ptr</a:t>
            </a:r>
            <a:r>
              <a:rPr lang="en-US" baseline="0" dirty="0" smtClean="0"/>
              <a:t> to base </a:t>
            </a:r>
            <a:r>
              <a:rPr lang="en-US" baseline="0" dirty="0" err="1" smtClean="0"/>
              <a:t>poing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Save </a:t>
            </a:r>
            <a:r>
              <a:rPr lang="en-US" baseline="0" dirty="0" err="1" smtClean="0"/>
              <a:t>ecx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Subtrack</a:t>
            </a:r>
            <a:r>
              <a:rPr lang="en-US" baseline="0" dirty="0" smtClean="0"/>
              <a:t> 4 from </a:t>
            </a:r>
            <a:r>
              <a:rPr lang="en-US" baseline="0" dirty="0" err="1" smtClean="0"/>
              <a:t>esp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Push 2, push 1</a:t>
            </a:r>
          </a:p>
          <a:p>
            <a:r>
              <a:rPr lang="en-US" baseline="0" dirty="0" smtClean="0"/>
              <a:t> and then call address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8 to the stack pointer. Pops 2 thinks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Eax</a:t>
            </a:r>
            <a:r>
              <a:rPr lang="en-US" baseline="0" dirty="0" smtClean="0"/>
              <a:t> push for returning value</a:t>
            </a:r>
          </a:p>
          <a:p>
            <a:r>
              <a:rPr lang="en-US" baseline="0" dirty="0" smtClean="0"/>
              <a:t>Push a </a:t>
            </a:r>
            <a:r>
              <a:rPr lang="en-US" baseline="0" dirty="0" err="1" smtClean="0"/>
              <a:t>ptr</a:t>
            </a:r>
            <a:r>
              <a:rPr lang="en-US" baseline="0" dirty="0" smtClean="0"/>
              <a:t> for string </a:t>
            </a:r>
          </a:p>
          <a:p>
            <a:r>
              <a:rPr lang="en-US" baseline="0" dirty="0" smtClean="0"/>
              <a:t>Call to </a:t>
            </a:r>
            <a:r>
              <a:rPr lang="en-US" baseline="0" dirty="0" err="1" smtClean="0"/>
              <a:t>printf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2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</a:t>
            </a:r>
          </a:p>
          <a:p>
            <a:r>
              <a:rPr lang="en-US" dirty="0" smtClean="0"/>
              <a:t>2 busses – </a:t>
            </a:r>
            <a:r>
              <a:rPr lang="en-US" dirty="0" err="1" smtClean="0"/>
              <a:t>cPU</a:t>
            </a:r>
            <a:r>
              <a:rPr lang="en-US" dirty="0" smtClean="0"/>
              <a:t> / ram</a:t>
            </a:r>
            <a:r>
              <a:rPr lang="en-US" baseline="0" dirty="0" smtClean="0"/>
              <a:t> &amp; peripherals. Peripherals is a little slower.  Network is only say 10GB a sec</a:t>
            </a:r>
          </a:p>
          <a:p>
            <a:r>
              <a:rPr lang="en-US" baseline="0" dirty="0" smtClean="0"/>
              <a:t>Northridge/</a:t>
            </a:r>
            <a:r>
              <a:rPr lang="en-US" baseline="0" dirty="0" err="1" smtClean="0"/>
              <a:t>Southridge</a:t>
            </a:r>
            <a:r>
              <a:rPr lang="en-US" baseline="0" dirty="0" smtClean="0"/>
              <a:t> buses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28027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function prolog</a:t>
            </a:r>
          </a:p>
          <a:p>
            <a:endParaRPr lang="en-US" dirty="0" smtClean="0"/>
          </a:p>
          <a:p>
            <a:r>
              <a:rPr lang="en-US" dirty="0" smtClean="0"/>
              <a:t>Push </a:t>
            </a:r>
            <a:r>
              <a:rPr lang="en-US" dirty="0" err="1" smtClean="0"/>
              <a:t>ebx</a:t>
            </a:r>
            <a:r>
              <a:rPr lang="en-US" dirty="0" smtClean="0"/>
              <a:t> to save it</a:t>
            </a:r>
          </a:p>
          <a:p>
            <a:endParaRPr lang="en-US" dirty="0" smtClean="0"/>
          </a:p>
          <a:p>
            <a:r>
              <a:rPr lang="en-US" dirty="0" smtClean="0"/>
              <a:t>Here we have on the stack:</a:t>
            </a:r>
          </a:p>
          <a:p>
            <a:r>
              <a:rPr lang="en-US" dirty="0" smtClean="0"/>
              <a:t>2,</a:t>
            </a:r>
            <a:r>
              <a:rPr lang="en-US" baseline="0" dirty="0" smtClean="0"/>
              <a:t> 1, </a:t>
            </a:r>
          </a:p>
          <a:p>
            <a:endParaRPr lang="en-US" dirty="0" smtClean="0"/>
          </a:p>
          <a:p>
            <a:r>
              <a:rPr lang="en-US" dirty="0" smtClean="0"/>
              <a:t>Push whatever is in memory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 + 8</a:t>
            </a:r>
          </a:p>
          <a:p>
            <a:r>
              <a:rPr lang="en-US" dirty="0" smtClean="0"/>
              <a:t>. We have first argument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 + 8 and second at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 + 12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Call g</a:t>
            </a:r>
          </a:p>
          <a:p>
            <a:r>
              <a:rPr lang="en-US" baseline="0" dirty="0" smtClean="0"/>
              <a:t>Add 4 to stack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assemlby</a:t>
            </a:r>
            <a:r>
              <a:rPr lang="en-US" baseline="0" dirty="0" smtClean="0"/>
              <a:t> you don’t have many variables. Just 6 because of the register </a:t>
            </a:r>
            <a:r>
              <a:rPr lang="en-US" baseline="0" dirty="0" err="1" smtClean="0"/>
              <a:t>thenn</a:t>
            </a:r>
            <a:r>
              <a:rPr lang="en-US" baseline="0" dirty="0" smtClean="0"/>
              <a:t> push onto the stack</a:t>
            </a:r>
          </a:p>
          <a:p>
            <a:r>
              <a:rPr lang="en-US" baseline="0" dirty="0" smtClean="0"/>
              <a:t>So when you do work you need to save on to the stack</a:t>
            </a:r>
          </a:p>
          <a:p>
            <a:endParaRPr lang="en-US" dirty="0" smtClean="0"/>
          </a:p>
          <a:p>
            <a:r>
              <a:rPr lang="en-US" dirty="0" err="1" smtClean="0"/>
              <a:t>Esp</a:t>
            </a:r>
            <a:r>
              <a:rPr lang="en-US" dirty="0" smtClean="0"/>
              <a:t>, (stack</a:t>
            </a:r>
            <a:r>
              <a:rPr lang="en-US" baseline="0" dirty="0" smtClean="0"/>
              <a:t> pointer)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Eax</a:t>
            </a:r>
            <a:r>
              <a:rPr lang="en-US" baseline="0" dirty="0" smtClean="0"/>
              <a:t> is in the right location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Leave = smaller way of </a:t>
            </a:r>
            <a:r>
              <a:rPr lang="en-US" baseline="0" dirty="0" err="1" smtClean="0"/>
              <a:t>wirting</a:t>
            </a:r>
            <a:r>
              <a:rPr lang="en-US" baseline="0" dirty="0" smtClean="0"/>
              <a:t> function epilog:</a:t>
            </a:r>
          </a:p>
          <a:p>
            <a:r>
              <a:rPr lang="en-US" baseline="0" dirty="0" smtClean="0"/>
              <a:t>Pop </a:t>
            </a:r>
            <a:r>
              <a:rPr lang="en-US" baseline="0" dirty="0" err="1" smtClean="0"/>
              <a:t>ebp</a:t>
            </a:r>
            <a:endParaRPr lang="en-US" baseline="0" dirty="0" smtClean="0"/>
          </a:p>
          <a:p>
            <a:r>
              <a:rPr lang="en-US" baseline="0" dirty="0" err="1" smtClean="0"/>
              <a:t>Mov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ebp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esp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27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Prolog</a:t>
            </a:r>
          </a:p>
          <a:p>
            <a:endParaRPr lang="en-US" dirty="0" smtClean="0"/>
          </a:p>
          <a:p>
            <a:r>
              <a:rPr lang="en-US" dirty="0" smtClean="0"/>
              <a:t>Move </a:t>
            </a:r>
            <a:r>
              <a:rPr lang="en-US" dirty="0" err="1" smtClean="0"/>
              <a:t>arg</a:t>
            </a:r>
            <a:r>
              <a:rPr lang="en-US" dirty="0" smtClean="0"/>
              <a:t> into </a:t>
            </a:r>
            <a:r>
              <a:rPr lang="en-US" dirty="0" err="1" smtClean="0"/>
              <a:t>eax</a:t>
            </a:r>
            <a:endParaRPr lang="en-US" dirty="0" smtClean="0"/>
          </a:p>
          <a:p>
            <a:r>
              <a:rPr lang="en-US" dirty="0" smtClean="0"/>
              <a:t>Add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eax</a:t>
            </a:r>
            <a:r>
              <a:rPr lang="en-US" baseline="0" dirty="0" smtClean="0"/>
              <a:t> to itself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Epilog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4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Gcc</a:t>
            </a:r>
            <a:r>
              <a:rPr lang="en-US" dirty="0" smtClean="0"/>
              <a:t> –g</a:t>
            </a:r>
            <a:r>
              <a:rPr lang="en-US" baseline="0" dirty="0" smtClean="0"/>
              <a:t> lesson3.c –o lesson3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Breakpoints:</a:t>
            </a:r>
          </a:p>
          <a:p>
            <a:r>
              <a:rPr lang="en-US" baseline="0" dirty="0" smtClean="0"/>
              <a:t>B main</a:t>
            </a:r>
          </a:p>
          <a:p>
            <a:r>
              <a:rPr lang="en-US" baseline="0" dirty="0" smtClean="0"/>
              <a:t>List shows you the 10 next lines of code</a:t>
            </a:r>
          </a:p>
          <a:p>
            <a:r>
              <a:rPr lang="en-US" baseline="0" dirty="0" smtClean="0"/>
              <a:t>You can repeat by just typing return again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B 9 – breakpoint at line 9</a:t>
            </a:r>
          </a:p>
          <a:p>
            <a:r>
              <a:rPr lang="en-US" baseline="0" dirty="0" smtClean="0"/>
              <a:t>B f – breakpoint at function f</a:t>
            </a:r>
          </a:p>
          <a:p>
            <a:r>
              <a:rPr lang="en-US" baseline="0" dirty="0" smtClean="0"/>
              <a:t>Step – single step</a:t>
            </a:r>
          </a:p>
          <a:p>
            <a:r>
              <a:rPr lang="en-US" baseline="0" dirty="0" smtClean="0"/>
              <a:t>Print (p) - to print a variable</a:t>
            </a:r>
          </a:p>
          <a:p>
            <a:r>
              <a:rPr lang="en-US" baseline="0" dirty="0" smtClean="0"/>
              <a:t>Next – steps over a subroutine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------</a:t>
            </a:r>
          </a:p>
          <a:p>
            <a:r>
              <a:rPr lang="en-US" baseline="0" dirty="0" smtClean="0"/>
              <a:t>P -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38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gdb</a:t>
            </a:r>
            <a:r>
              <a:rPr lang="en-US" dirty="0" smtClean="0"/>
              <a:t> ./</a:t>
            </a:r>
            <a:r>
              <a:rPr lang="en-US" dirty="0" err="1" smtClean="0"/>
              <a:t>func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Break main -&gt; breakpoint.</a:t>
            </a:r>
            <a:r>
              <a:rPr lang="en-US" baseline="0" dirty="0" smtClean="0"/>
              <a:t> Let us run the program and it will break when it </a:t>
            </a:r>
            <a:r>
              <a:rPr lang="en-US" baseline="0" dirty="0" err="1" smtClean="0"/>
              <a:t>hist</a:t>
            </a:r>
            <a:r>
              <a:rPr lang="en-US" baseline="0" dirty="0" smtClean="0"/>
              <a:t> something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X -&gt; examines things in memory</a:t>
            </a:r>
          </a:p>
          <a:p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Info registers – shows all the registers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Ip</a:t>
            </a:r>
            <a:r>
              <a:rPr lang="en-US" b="1" dirty="0" smtClean="0"/>
              <a:t> – instruction pointer</a:t>
            </a:r>
            <a:r>
              <a:rPr lang="en-US" b="1" baseline="0" dirty="0" smtClean="0"/>
              <a:t>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Help x – examine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x/</a:t>
            </a:r>
            <a:r>
              <a:rPr lang="en-US" b="1" baseline="0" dirty="0" err="1" smtClean="0"/>
              <a:t>fmt</a:t>
            </a:r>
            <a:r>
              <a:rPr lang="en-US" b="1" baseline="0" dirty="0" smtClean="0"/>
              <a:t> address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What are are interested in is words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C is for continue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Disassemble main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Slash</a:t>
            </a:r>
            <a:r>
              <a:rPr lang="en-US" b="1" baseline="0" dirty="0" smtClean="0"/>
              <a:t> 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x/10w </a:t>
            </a:r>
            <a:r>
              <a:rPr lang="en-US" baseline="0" dirty="0" smtClean="0"/>
              <a:t>-&gt; pc = program counter</a:t>
            </a:r>
          </a:p>
          <a:p>
            <a:endParaRPr lang="en-US" dirty="0" smtClean="0"/>
          </a:p>
          <a:p>
            <a:r>
              <a:rPr lang="en-US" dirty="0" smtClean="0"/>
              <a:t>x/10i $pc</a:t>
            </a:r>
          </a:p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err="1" smtClean="0"/>
              <a:t>disassemle</a:t>
            </a:r>
            <a:r>
              <a:rPr lang="en-US" dirty="0" smtClean="0"/>
              <a:t>-next-line on</a:t>
            </a:r>
          </a:p>
          <a:p>
            <a:r>
              <a:rPr lang="en-US" dirty="0" smtClean="0"/>
              <a:t>Step 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 Stack </a:t>
            </a:r>
            <a:r>
              <a:rPr lang="en-US" dirty="0" err="1" smtClean="0"/>
              <a:t>growns</a:t>
            </a:r>
            <a:r>
              <a:rPr lang="en-US" baseline="0" dirty="0" smtClean="0"/>
              <a:t> down</a:t>
            </a:r>
            <a:endParaRPr lang="en-US" dirty="0" smtClean="0"/>
          </a:p>
          <a:p>
            <a:r>
              <a:rPr lang="en-US" dirty="0" smtClean="0"/>
              <a:t>x/5w</a:t>
            </a:r>
            <a:r>
              <a:rPr lang="en-US" baseline="0" dirty="0" smtClean="0"/>
              <a:t>  $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– 5x4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basic:s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Examine memory, registers, single step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Nexti</a:t>
            </a:r>
            <a:r>
              <a:rPr lang="en-US" baseline="0" dirty="0" smtClean="0"/>
              <a:t> -&gt; step over</a:t>
            </a:r>
          </a:p>
          <a:p>
            <a:r>
              <a:rPr lang="en-US" baseline="0" dirty="0" smtClean="0"/>
              <a:t>Si -&gt; step into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Print $</a:t>
            </a:r>
            <a:r>
              <a:rPr lang="en-US" baseline="0" dirty="0" err="1" smtClean="0"/>
              <a:t>eax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167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true until today,</a:t>
            </a:r>
            <a:r>
              <a:rPr lang="en-US" baseline="0" dirty="0" smtClean="0"/>
              <a:t> this is because of backwards </a:t>
            </a:r>
            <a:r>
              <a:rPr lang="en-US" baseline="0" dirty="0" err="1" smtClean="0"/>
              <a:t>compatibiilty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BIOS – piece of code that figures out where the OS is after initializing at )x7c00.  Lower </a:t>
            </a:r>
            <a:r>
              <a:rPr lang="en-US" baseline="0" dirty="0" err="1" smtClean="0"/>
              <a:t>addreses</a:t>
            </a:r>
            <a:r>
              <a:rPr lang="en-US" baseline="0" dirty="0" smtClean="0"/>
              <a:t> taken by devices. 512 is one sector size in 1979</a:t>
            </a:r>
          </a:p>
        </p:txBody>
      </p:sp>
    </p:spTree>
    <p:extLst>
      <p:ext uri="{BB962C8B-B14F-4D97-AF65-F5344CB8AC3E}">
        <p14:creationId xmlns:p14="http://schemas.microsoft.com/office/powerpoint/2010/main" val="1469382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thing we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do Is disable hardware interrupts</a:t>
            </a:r>
          </a:p>
          <a:p>
            <a:endParaRPr lang="en-US" dirty="0" smtClean="0"/>
          </a:p>
          <a:p>
            <a:r>
              <a:rPr lang="en-US" dirty="0" smtClean="0"/>
              <a:t>Set the segment registers to a known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70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20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Relics of 1980s computing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Your could form an address</a:t>
            </a:r>
            <a:r>
              <a:rPr lang="en-US" baseline="0" dirty="0" smtClean="0"/>
              <a:t> that couldn’t be interpreted by the machine.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Wraped</a:t>
            </a:r>
            <a:r>
              <a:rPr lang="en-US" baseline="0" dirty="0" smtClean="0"/>
              <a:t> around to the bottom of memory.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Some programs relied on this. BAD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Talking to the keyboard controller to toggle this address. You can tell the </a:t>
            </a:r>
            <a:r>
              <a:rPr lang="en-US" baseline="0" dirty="0" err="1" smtClean="0"/>
              <a:t>keyb</a:t>
            </a:r>
            <a:r>
              <a:rPr lang="en-US" baseline="0" dirty="0" smtClean="0"/>
              <a:t> controller to force the address.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42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want people pirating games</a:t>
            </a:r>
          </a:p>
          <a:p>
            <a:endParaRPr lang="en-US" dirty="0" smtClean="0"/>
          </a:p>
          <a:p>
            <a:r>
              <a:rPr lang="en-US" dirty="0" smtClean="0"/>
              <a:t>Cryptographically</a:t>
            </a:r>
            <a:r>
              <a:rPr lang="en-US" baseline="0" dirty="0" smtClean="0"/>
              <a:t> signed so that only MS code could run</a:t>
            </a:r>
          </a:p>
          <a:p>
            <a:endParaRPr lang="en-US" baseline="0" dirty="0" smtClean="0"/>
          </a:p>
          <a:p>
            <a:r>
              <a:rPr lang="en-US" baseline="0" dirty="0" smtClean="0"/>
              <a:t>Open up the </a:t>
            </a:r>
            <a:r>
              <a:rPr lang="en-US" baseline="0" dirty="0" err="1" smtClean="0"/>
              <a:t>xbox</a:t>
            </a:r>
            <a:r>
              <a:rPr lang="en-US" baseline="0" dirty="0" smtClean="0"/>
              <a:t> and found the a20 pin. Physically connected it to ground. </a:t>
            </a:r>
            <a:r>
              <a:rPr lang="en-US" baseline="0" dirty="0" err="1" smtClean="0"/>
              <a:t>Insterad</a:t>
            </a:r>
            <a:r>
              <a:rPr lang="en-US" baseline="0" dirty="0" smtClean="0"/>
              <a:t> of running code at EF, ran it at FF. </a:t>
            </a:r>
          </a:p>
          <a:p>
            <a:r>
              <a:rPr lang="en-US" baseline="0" dirty="0" smtClean="0"/>
              <a:t>This was in Flash memory. Then you had complete control over the </a:t>
            </a:r>
            <a:r>
              <a:rPr lang="en-US" baseline="0" dirty="0" err="1" smtClean="0"/>
              <a:t>xbox</a:t>
            </a:r>
            <a:r>
              <a:rPr lang="en-US" baseline="0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052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it ends up</a:t>
            </a:r>
            <a:r>
              <a:rPr lang="en-US" baseline="0" dirty="0" smtClean="0"/>
              <a:t> looking like</a:t>
            </a:r>
          </a:p>
          <a:p>
            <a:r>
              <a:rPr lang="en-US" baseline="0" dirty="0" smtClean="0"/>
              <a:t>RAM,PCI </a:t>
            </a:r>
          </a:p>
          <a:p>
            <a:r>
              <a:rPr lang="en-US" baseline="0" dirty="0" smtClean="0"/>
              <a:t>SIMs – Single Inline memory – DIMs now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you write an OS you manage all this.  </a:t>
            </a:r>
          </a:p>
          <a:p>
            <a:r>
              <a:rPr lang="en-US" baseline="0" dirty="0" smtClean="0"/>
              <a:t>It needs to manage who accesses this,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46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Sometimes it might not be able to respond. </a:t>
            </a:r>
          </a:p>
          <a:p>
            <a:r>
              <a:rPr lang="en-US" dirty="0" smtClean="0"/>
              <a:t>Reading from port 64. testing </a:t>
            </a:r>
            <a:r>
              <a:rPr lang="en-US" dirty="0" err="1" smtClean="0"/>
              <a:t>wheter</a:t>
            </a:r>
            <a:r>
              <a:rPr lang="en-US" dirty="0" smtClean="0"/>
              <a:t> its</a:t>
            </a:r>
            <a:r>
              <a:rPr lang="en-US" baseline="0" dirty="0" smtClean="0"/>
              <a:t> ready if it’s not, </a:t>
            </a:r>
            <a:r>
              <a:rPr lang="en-US" baseline="0" dirty="0" err="1" smtClean="0"/>
              <a:t>goi</a:t>
            </a:r>
            <a:r>
              <a:rPr lang="en-US" baseline="0" dirty="0" smtClean="0"/>
              <a:t> in a loop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24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Instructions to talk to </a:t>
            </a:r>
            <a:r>
              <a:rPr lang="en-US" dirty="0" err="1" smtClean="0"/>
              <a:t>harware</a:t>
            </a:r>
            <a:r>
              <a:rPr lang="en-US" baseline="0" dirty="0" smtClean="0"/>
              <a:t> on the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55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have done that, we can jump into 32 bit code. </a:t>
            </a:r>
          </a:p>
          <a:p>
            <a:endParaRPr lang="en-US" dirty="0" smtClean="0"/>
          </a:p>
          <a:p>
            <a:r>
              <a:rPr lang="en-US" dirty="0" smtClean="0"/>
              <a:t>From 1979 to 1984 Protected</a:t>
            </a:r>
            <a:r>
              <a:rPr lang="en-US" baseline="0" dirty="0" smtClean="0"/>
              <a:t> mode.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51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a segment descriptor looks like</a:t>
            </a:r>
          </a:p>
          <a:p>
            <a:endParaRPr lang="en-US" dirty="0" smtClean="0"/>
          </a:p>
          <a:p>
            <a:r>
              <a:rPr lang="en-US" dirty="0" smtClean="0"/>
              <a:t>Base address is stored</a:t>
            </a:r>
            <a:r>
              <a:rPr lang="en-US" baseline="0" dirty="0" smtClean="0"/>
              <a:t> in all 3 yellow places</a:t>
            </a:r>
          </a:p>
          <a:p>
            <a:r>
              <a:rPr lang="en-US" baseline="0" dirty="0" smtClean="0"/>
              <a:t>Various permission bits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of these </a:t>
            </a:r>
            <a:r>
              <a:rPr lang="en-US" baseline="0" dirty="0" err="1" smtClean="0"/>
              <a:t>tellss</a:t>
            </a:r>
            <a:r>
              <a:rPr lang="en-US" baseline="0" dirty="0" smtClean="0"/>
              <a:t> which </a:t>
            </a:r>
            <a:r>
              <a:rPr lang="en-US" baseline="0" dirty="0" err="1" smtClean="0"/>
              <a:t>rign</a:t>
            </a:r>
            <a:r>
              <a:rPr lang="en-US" baseline="0" dirty="0" smtClean="0"/>
              <a:t> you need to be to run on it. 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3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Transitioning into protected</a:t>
            </a:r>
            <a:r>
              <a:rPr lang="en-US" baseline="0" dirty="0" smtClean="0"/>
              <a:t> mode by using a special CPU register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90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some segment</a:t>
            </a:r>
            <a:r>
              <a:rPr lang="en-US" baseline="0" dirty="0" smtClean="0"/>
              <a:t> registers for 32 bit protected mode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618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</a:t>
            </a:r>
            <a:r>
              <a:rPr lang="en-US" dirty="0" err="1" smtClean="0"/>
              <a:t>bootloader</a:t>
            </a:r>
            <a:r>
              <a:rPr lang="en-US" dirty="0" smtClean="0"/>
              <a:t> is running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26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OS code doesn’t fit on 512 bytes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Kernel is just a big program.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Kernel is in ELF. Format because that’s what </a:t>
            </a:r>
            <a:r>
              <a:rPr lang="en-US" baseline="0" dirty="0" err="1" smtClean="0"/>
              <a:t>gcc</a:t>
            </a:r>
            <a:r>
              <a:rPr lang="en-US" baseline="0" dirty="0" smtClean="0"/>
              <a:t> spits out by default.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Here’s the code/data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reads the address of main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03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up an address and we</a:t>
            </a:r>
            <a:r>
              <a:rPr lang="en-US" baseline="0" dirty="0" smtClean="0"/>
              <a:t> are just picking it in 0x10,000</a:t>
            </a:r>
          </a:p>
          <a:p>
            <a:r>
              <a:rPr lang="en-US" baseline="0" dirty="0" smtClean="0"/>
              <a:t> because we know all the code that’s running which is ours.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Read the first 4096 from the </a:t>
            </a:r>
            <a:r>
              <a:rPr lang="en-US" baseline="0" dirty="0" err="1" smtClean="0"/>
              <a:t>harddrive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Read each section and putting over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543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define a simple mapping between physical and virtual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1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test or press F2 to enter</a:t>
            </a:r>
            <a:r>
              <a:rPr lang="en-US" baseline="0" dirty="0" smtClean="0"/>
              <a:t> BIOS</a:t>
            </a:r>
          </a:p>
          <a:p>
            <a:r>
              <a:rPr lang="en-US" baseline="0" dirty="0" smtClean="0"/>
              <a:t>Sets the graphics mode, </a:t>
            </a:r>
          </a:p>
          <a:p>
            <a:r>
              <a:rPr lang="en-US" baseline="0" dirty="0" smtClean="0"/>
              <a:t>It stops using the BIOS Asap and moves on to using the drivers. </a:t>
            </a:r>
          </a:p>
          <a:p>
            <a:r>
              <a:rPr lang="en-US" baseline="0" dirty="0" smtClean="0"/>
              <a:t>Why ? BIOS is on the motherboard. If you just use the BIOS won’t take advantage of the advanced functions. </a:t>
            </a:r>
          </a:p>
          <a:p>
            <a:r>
              <a:rPr lang="en-US" baseline="0" dirty="0" smtClean="0"/>
              <a:t>Historically they were also very buggy. Even IBMs had bugs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00745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the x86 in/out instructions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Later we will talk about Direct Memory Address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59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Outb</a:t>
            </a:r>
            <a:r>
              <a:rPr lang="en-US" dirty="0" smtClean="0"/>
              <a:t> functions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one </a:t>
            </a:r>
            <a:r>
              <a:rPr lang="en-US" baseline="0" dirty="0" err="1" smtClean="0"/>
              <a:t>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Inline assembly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Void </a:t>
            </a:r>
            <a:r>
              <a:rPr lang="en-US" baseline="0" dirty="0" err="1" smtClean="0"/>
              <a:t>outb</a:t>
            </a:r>
            <a:r>
              <a:rPr lang="en-US" baseline="0" dirty="0" smtClean="0"/>
              <a:t>(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port,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value)</a:t>
            </a:r>
          </a:p>
          <a:p>
            <a:r>
              <a:rPr lang="en-US" baseline="0" dirty="0" smtClean="0"/>
              <a:t>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Asm</a:t>
            </a:r>
            <a:r>
              <a:rPr lang="en-US" baseline="0" dirty="0" smtClean="0"/>
              <a:t>(“ </a:t>
            </a:r>
            <a:r>
              <a:rPr lang="en-US" baseline="0" dirty="0" err="1" smtClean="0"/>
              <a:t>outb</a:t>
            </a:r>
            <a:r>
              <a:rPr lang="en-US" baseline="0" dirty="0" smtClean="0"/>
              <a:t> a1, a2”)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how we get the kernel from the hard drive into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85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376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vs physical memory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868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 flag turns on paging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9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kernel is just a program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sets up the first user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446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unix</a:t>
            </a:r>
            <a:r>
              <a:rPr lang="en-US" baseline="0" dirty="0" smtClean="0"/>
              <a:t> like systems are created by copies of an existing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process is this 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virtual memory each process can have it’s own private view of memory which is what we call </a:t>
            </a:r>
            <a:r>
              <a:rPr lang="en-US" baseline="0" dirty="0" err="1" smtClean="0"/>
              <a:t>addresspace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54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call </a:t>
            </a:r>
            <a:r>
              <a:rPr lang="en-US" dirty="0" err="1" smtClean="0"/>
              <a:t>tha</a:t>
            </a:r>
            <a:r>
              <a:rPr lang="en-US" baseline="0" dirty="0" smtClean="0"/>
              <a:t> it makes is the exec system call</a:t>
            </a:r>
          </a:p>
          <a:p>
            <a:endParaRPr lang="en-US" dirty="0" smtClean="0"/>
          </a:p>
          <a:p>
            <a:r>
              <a:rPr lang="en-US" dirty="0" smtClean="0"/>
              <a:t>That first process is </a:t>
            </a:r>
            <a:r>
              <a:rPr lang="en-US" dirty="0" err="1" smtClean="0"/>
              <a:t>gonna</a:t>
            </a:r>
            <a:r>
              <a:rPr lang="en-US" dirty="0" smtClean="0"/>
              <a:t> start the shell. </a:t>
            </a:r>
          </a:p>
          <a:p>
            <a:r>
              <a:rPr lang="en-US" dirty="0" smtClean="0"/>
              <a:t>Once that happens the boot process is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Memory test or press F2 to enter</a:t>
            </a:r>
            <a:r>
              <a:rPr lang="en-US" baseline="0" dirty="0" smtClean="0"/>
              <a:t> BIOS</a:t>
            </a:r>
          </a:p>
          <a:p>
            <a:r>
              <a:rPr lang="en-US" baseline="0" dirty="0" smtClean="0"/>
              <a:t>Now it’s a lot more complicated. </a:t>
            </a:r>
          </a:p>
          <a:p>
            <a:r>
              <a:rPr lang="en-US" baseline="0" dirty="0" smtClean="0"/>
              <a:t>Now it can download an OS over the network. It actually downloads a set of </a:t>
            </a:r>
            <a:r>
              <a:rPr lang="en-US" baseline="0" dirty="0" err="1" smtClean="0"/>
              <a:t>utitlies</a:t>
            </a:r>
            <a:r>
              <a:rPr lang="en-US" baseline="0" dirty="0" smtClean="0"/>
              <a:t> based on OS 9. </a:t>
            </a:r>
          </a:p>
          <a:p>
            <a:r>
              <a:rPr lang="en-US" baseline="0" dirty="0" smtClean="0"/>
              <a:t>Sets the graphics mode, </a:t>
            </a:r>
          </a:p>
          <a:p>
            <a:r>
              <a:rPr lang="en-US" baseline="0" dirty="0" smtClean="0"/>
              <a:t>It stops using the BIOS Asap and moves on to using the drivers. </a:t>
            </a:r>
          </a:p>
          <a:p>
            <a:r>
              <a:rPr lang="en-US" baseline="0" dirty="0" smtClean="0"/>
              <a:t>Why ? BIOS is on the motherboard. If you just use the BIOS won’t take advantage of the advanced functions. </a:t>
            </a:r>
          </a:p>
          <a:p>
            <a:r>
              <a:rPr lang="en-US" baseline="0" dirty="0" smtClean="0"/>
              <a:t>Historically they were also very buggy. Even IBMs had bugs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It’s been replaces on most modern machines by </a:t>
            </a:r>
            <a:r>
              <a:rPr lang="en-US" b="1" baseline="0" dirty="0" smtClean="0"/>
              <a:t>EFI. (Extensible) </a:t>
            </a:r>
            <a:r>
              <a:rPr lang="en-US" b="0" baseline="0" dirty="0" smtClean="0"/>
              <a:t>Allows vendors to extend BIOS. It’s fully extendable.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most important is to find the device that contains the OS. 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9270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0912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just does a couple of things:</a:t>
            </a:r>
          </a:p>
          <a:p>
            <a:r>
              <a:rPr lang="en-US" dirty="0" smtClean="0"/>
              <a:t>	Fetch</a:t>
            </a:r>
          </a:p>
          <a:p>
            <a:r>
              <a:rPr lang="en-US" dirty="0" smtClean="0"/>
              <a:t>	Execute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1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5360" y="1915659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8" name="Rectangle 7"/>
          <p:cNvSpPr/>
          <p:nvPr/>
        </p:nvSpPr>
        <p:spPr>
          <a:xfrm>
            <a:off x="975360" y="6091042"/>
            <a:ext cx="11054080" cy="11474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9" name="Rectangle 8"/>
          <p:cNvSpPr/>
          <p:nvPr/>
        </p:nvSpPr>
        <p:spPr>
          <a:xfrm>
            <a:off x="975360" y="2111686"/>
            <a:ext cx="11054080" cy="390144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289465" y="5841099"/>
            <a:ext cx="1300480" cy="130048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1664" y="2036939"/>
            <a:ext cx="10799403" cy="4317594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102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171" y="6242304"/>
            <a:ext cx="8417357" cy="1521562"/>
          </a:xfrm>
        </p:spPr>
        <p:txBody>
          <a:bodyPr>
            <a:normAutofit/>
          </a:bodyPr>
          <a:lstStyle>
            <a:lvl1pPr marL="0" indent="0" algn="l">
              <a:buNone/>
              <a:defRPr sz="2560" b="0">
                <a:solidFill>
                  <a:schemeClr val="tx1"/>
                </a:solidFill>
              </a:defRPr>
            </a:lvl1pPr>
            <a:lvl2pPr marL="650230" indent="0" algn="ctr">
              <a:buNone/>
              <a:defRPr sz="3982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55989" y="8921295"/>
            <a:ext cx="6749491" cy="5192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02977" y="6012011"/>
            <a:ext cx="1273459" cy="910336"/>
          </a:xfrm>
        </p:spPr>
        <p:txBody>
          <a:bodyPr/>
          <a:lstStyle>
            <a:lvl1pPr>
              <a:defRPr sz="3982" b="1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806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5644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758613"/>
            <a:ext cx="2722880" cy="8019627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7921" y="758613"/>
            <a:ext cx="8006080" cy="801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049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20440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5783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720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94473"/>
            <a:ext cx="13004800" cy="2759125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603" y="1742643"/>
            <a:ext cx="9899904" cy="500684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10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158" y="7139635"/>
            <a:ext cx="9656064" cy="1517227"/>
          </a:xfrm>
        </p:spPr>
        <p:txBody>
          <a:bodyPr anchor="t">
            <a:normAutofit/>
          </a:bodyPr>
          <a:lstStyle>
            <a:lvl1pPr marL="0" indent="0">
              <a:buNone/>
              <a:defRPr sz="2560" b="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66579" y="8921295"/>
            <a:ext cx="2820597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3D4350-0632-4F67-B357-AFC21C62564D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26896" y="8921293"/>
            <a:ext cx="6749491" cy="519289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901493" y="3456886"/>
            <a:ext cx="1300480" cy="130048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973" y="3567797"/>
            <a:ext cx="1267519" cy="1024472"/>
          </a:xfrm>
        </p:spPr>
        <p:txBody>
          <a:bodyPr/>
          <a:lstStyle>
            <a:lvl1pPr>
              <a:defRPr sz="3982"/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144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360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5599" y="3121152"/>
            <a:ext cx="5201920" cy="565708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03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5360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6239" y="2913075"/>
            <a:ext cx="5201920" cy="910336"/>
          </a:xfrm>
        </p:spPr>
        <p:txBody>
          <a:bodyPr anchor="ctr">
            <a:normAutofit/>
          </a:bodyPr>
          <a:lstStyle>
            <a:lvl1pPr marL="0" indent="0">
              <a:buNone/>
              <a:defRPr sz="2844" b="1">
                <a:solidFill>
                  <a:schemeClr val="accent1">
                    <a:lumMod val="75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6239" y="3901440"/>
            <a:ext cx="5201920" cy="4681728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37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F9237B0-CC05-45CB-9D8E-44851499E325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2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smtClean="0"/>
              <a:t>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241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80" y="975360"/>
            <a:ext cx="7159142" cy="7139635"/>
          </a:xfrm>
        </p:spPr>
        <p:txBody>
          <a:bodyPr/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2276"/>
            </a:lvl4pPr>
            <a:lvl5pPr>
              <a:defRPr sz="2276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036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857324" y="2"/>
            <a:ext cx="4147476" cy="9753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1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9616" y="975360"/>
            <a:ext cx="3413760" cy="2470912"/>
          </a:xfrm>
        </p:spPr>
        <p:txBody>
          <a:bodyPr anchor="b">
            <a:normAutofit/>
          </a:bodyPr>
          <a:lstStyle>
            <a:lvl1pPr>
              <a:defRPr sz="3982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8857323" cy="97536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19616" y="3446272"/>
            <a:ext cx="3413760" cy="46817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1920">
                <a:solidFill>
                  <a:schemeClr val="accent1">
                    <a:lumMod val="50000"/>
                  </a:schemeClr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085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121122" y="8896367"/>
            <a:ext cx="559206" cy="559206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4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004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6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5360" y="689254"/>
            <a:ext cx="11054080" cy="2288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360" y="3017114"/>
            <a:ext cx="11054080" cy="5761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22479" y="8921295"/>
            <a:ext cx="34917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360" y="8921295"/>
            <a:ext cx="6749491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65203" y="8921295"/>
            <a:ext cx="68275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4" b="1" spc="-10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1229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973" b="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60092" indent="-260092" algn="l" defTabSz="1300460" rtl="0" eaLnBrk="1" latinLnBrk="0" hangingPunct="1">
        <a:lnSpc>
          <a:spcPct val="90000"/>
        </a:lnSpc>
        <a:spcBef>
          <a:spcPts val="1707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040368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3pPr>
      <a:lvl4pPr marL="1430506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1820644" indent="-260092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227552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70218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312884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8pPr>
      <a:lvl9pPr marL="3555500" indent="-325115" algn="l" defTabSz="1300460" rtl="0" eaLnBrk="1" latinLnBrk="0" hangingPunct="1">
        <a:lnSpc>
          <a:spcPct val="90000"/>
        </a:lnSpc>
        <a:spcBef>
          <a:spcPts val="569"/>
        </a:spcBef>
        <a:spcAft>
          <a:spcPts val="284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8423124/please-check-gdb-is-codesigned-see-taskgated8-how-to-get-gdb-installed-w" TargetMode="Externa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20_lin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8533" dirty="0" smtClean="0"/>
              <a:t>UNIT </a:t>
            </a:r>
            <a:r>
              <a:rPr lang="tr-TR" sz="8533" dirty="0"/>
              <a:t>3: </a:t>
            </a:r>
            <a:br>
              <a:rPr lang="tr-TR" sz="8533" dirty="0"/>
            </a:br>
            <a:r>
              <a:rPr lang="tr-TR" sz="8533" dirty="0" smtClean="0">
                <a:solidFill>
                  <a:srgbClr val="FF0000"/>
                </a:solidFill>
              </a:rPr>
              <a:t>PC ARCHITECTURE</a:t>
            </a:r>
            <a:r>
              <a:rPr lang="tr-TR" sz="8533" smtClean="0">
                <a:solidFill>
                  <a:srgbClr val="FF0000"/>
                </a:solidFill>
              </a:rPr>
              <a:t/>
            </a:r>
            <a:br>
              <a:rPr lang="tr-TR" sz="8533" smtClean="0">
                <a:solidFill>
                  <a:srgbClr val="FF0000"/>
                </a:solidFill>
              </a:rPr>
            </a:br>
            <a:r>
              <a:rPr lang="tr-TR" sz="8533" smtClean="0">
                <a:solidFill>
                  <a:srgbClr val="FF0000"/>
                </a:solidFill>
              </a:rPr>
              <a:t>Assembly</a:t>
            </a:r>
            <a:br>
              <a:rPr lang="tr-TR" sz="8533" smtClean="0">
                <a:solidFill>
                  <a:srgbClr val="FF0000"/>
                </a:solidFill>
              </a:rPr>
            </a:br>
            <a:r>
              <a:rPr lang="tr-TR" sz="8533" smtClean="0">
                <a:solidFill>
                  <a:srgbClr val="FF0000"/>
                </a:solidFill>
              </a:rPr>
              <a:t>XV6 BOOT PROCESS </a:t>
            </a:r>
            <a:endParaRPr lang="tr-TR" sz="8533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0989" y="7846730"/>
            <a:ext cx="12800752" cy="1536171"/>
          </a:xfrm>
        </p:spPr>
        <p:txBody>
          <a:bodyPr>
            <a:normAutofit/>
          </a:bodyPr>
          <a:lstStyle/>
          <a:p>
            <a:pPr algn="r"/>
            <a:r>
              <a:rPr lang="tr-TR" sz="1991" dirty="0" err="1" smtClean="0"/>
              <a:t>Slides</a:t>
            </a:r>
            <a:r>
              <a:rPr lang="tr-TR" sz="1991" dirty="0" smtClean="0"/>
              <a:t> </a:t>
            </a:r>
            <a:r>
              <a:rPr lang="tr-TR" sz="1991" dirty="0" err="1" smtClean="0"/>
              <a:t>by</a:t>
            </a:r>
            <a:r>
              <a:rPr lang="tr-TR" sz="1991" dirty="0" smtClean="0"/>
              <a:t> Prof. </a:t>
            </a:r>
            <a:r>
              <a:rPr lang="tr-TR" sz="1991" dirty="0" err="1" smtClean="0"/>
              <a:t>Sandoval</a:t>
            </a:r>
            <a:endParaRPr lang="tr-TR" sz="1991" dirty="0" smtClean="0"/>
          </a:p>
          <a:p>
            <a:pPr algn="r"/>
            <a:r>
              <a:rPr lang="tr-TR" sz="1991" dirty="0" err="1" smtClean="0"/>
              <a:t>Some</a:t>
            </a:r>
            <a:r>
              <a:rPr lang="tr-TR" sz="1991" dirty="0" smtClean="0"/>
              <a:t> </a:t>
            </a:r>
            <a:r>
              <a:rPr lang="tr-TR" sz="1991" dirty="0" err="1"/>
              <a:t>slides</a:t>
            </a:r>
            <a:r>
              <a:rPr lang="tr-TR" sz="1991" dirty="0"/>
              <a:t> </a:t>
            </a:r>
            <a:r>
              <a:rPr lang="tr-TR" sz="1991" dirty="0" err="1"/>
              <a:t>derived</a:t>
            </a:r>
            <a:r>
              <a:rPr lang="tr-TR" sz="1991" dirty="0"/>
              <a:t> </a:t>
            </a:r>
            <a:r>
              <a:rPr lang="tr-TR" sz="1991" dirty="0" err="1"/>
              <a:t>from</a:t>
            </a:r>
            <a:r>
              <a:rPr lang="tr-TR" sz="1991" dirty="0"/>
              <a:t> : </a:t>
            </a:r>
            <a:r>
              <a:rPr lang="en-US" sz="1991" dirty="0" smtClean="0"/>
              <a:t>Prof Dolan-</a:t>
            </a:r>
            <a:r>
              <a:rPr lang="en-US" sz="1991" dirty="0" err="1" smtClean="0"/>
              <a:t>Gavitt</a:t>
            </a:r>
            <a:endParaRPr lang="tr-TR" sz="1991" dirty="0"/>
          </a:p>
          <a:p>
            <a:pPr algn="r"/>
            <a:r>
              <a:rPr lang="tr-TR" sz="1991" dirty="0" err="1" smtClean="0"/>
              <a:t>Thanks</a:t>
            </a:r>
            <a:r>
              <a:rPr lang="tr-TR" sz="1991" dirty="0" smtClean="0"/>
              <a:t>!!!</a:t>
            </a:r>
            <a:endParaRPr lang="tr-TR" sz="1991" dirty="0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454596" y="1189850"/>
            <a:ext cx="6962987" cy="12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endParaRPr lang="tr-TR" sz="3982" dirty="0">
              <a:solidFill>
                <a:schemeClr val="accent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3692" y="6618701"/>
            <a:ext cx="3300904" cy="166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120" dirty="0"/>
              <a:t>Prof </a:t>
            </a:r>
            <a:r>
              <a:rPr lang="en-US" sz="5120" dirty="0" err="1" smtClean="0"/>
              <a:t>Yotov</a:t>
            </a:r>
            <a:endParaRPr lang="en-US" sz="5120" dirty="0"/>
          </a:p>
          <a:p>
            <a:r>
              <a:rPr lang="en-US" sz="5120" smtClean="0"/>
              <a:t>CS6233</a:t>
            </a:r>
            <a:endParaRPr lang="en-US" sz="5120" dirty="0" smtClean="0"/>
          </a:p>
        </p:txBody>
      </p:sp>
    </p:spTree>
    <p:extLst>
      <p:ext uri="{BB962C8B-B14F-4D97-AF65-F5344CB8AC3E}">
        <p14:creationId xmlns:p14="http://schemas.microsoft.com/office/powerpoint/2010/main" val="13270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75360" y="148927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smtClean="0"/>
              <a:t>BIOS</a:t>
            </a:r>
            <a:r>
              <a:rPr lang="en-US" dirty="0" smtClean="0"/>
              <a:t> (now)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lang="en-US" dirty="0"/>
              <a:t>A</a:t>
            </a:r>
            <a:r>
              <a:rPr lang="en-US" dirty="0" smtClean="0"/>
              <a:t> lot more complicated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lang="en-US" dirty="0" smtClean="0"/>
              <a:t>It has been mostly replaced by UEFI:</a:t>
            </a:r>
          </a:p>
          <a:p>
            <a:pPr marL="807968" lvl="1" indent="-417830" defTabSz="549148">
              <a:spcBef>
                <a:spcPts val="3900"/>
              </a:spcBef>
              <a:defRPr sz="3384"/>
            </a:pPr>
            <a:r>
              <a:rPr lang="en-US" dirty="0" smtClean="0"/>
              <a:t>Supports Remote Diagnostics and repair even with no OS installed. </a:t>
            </a:r>
          </a:p>
          <a:p>
            <a:pPr marL="807968" lvl="1" indent="-417830" defTabSz="549148">
              <a:spcBef>
                <a:spcPts val="3900"/>
              </a:spcBef>
              <a:defRPr sz="3384"/>
            </a:pPr>
            <a:r>
              <a:rPr lang="en-US" dirty="0"/>
              <a:t>Can even download an OS over the network. </a:t>
            </a:r>
          </a:p>
          <a:p>
            <a:pPr marL="807968" lvl="1" indent="-417830" defTabSz="549148">
              <a:spcBef>
                <a:spcPts val="3900"/>
              </a:spcBef>
              <a:defRPr sz="338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21124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Does a CPU Do?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Runs a simple algorithm:</a:t>
            </a:r>
            <a:br>
              <a:rPr sz="4000" dirty="0"/>
            </a:br>
            <a:r>
              <a:rPr sz="4000" dirty="0"/>
              <a:t/>
            </a:r>
            <a:br>
              <a:rPr sz="4000" dirty="0"/>
            </a:br>
            <a:r>
              <a:rPr sz="4000" dirty="0"/>
              <a:t>pc = 0</a:t>
            </a:r>
            <a:br>
              <a:rPr sz="4000" dirty="0"/>
            </a:br>
            <a:r>
              <a:rPr sz="4000" dirty="0"/>
              <a:t>while True:</a:t>
            </a:r>
            <a:br>
              <a:rPr sz="4000" dirty="0"/>
            </a:br>
            <a:r>
              <a:rPr sz="4000" dirty="0"/>
              <a:t>    fetch instruction at address pc in RAM</a:t>
            </a:r>
            <a:br>
              <a:rPr sz="4000" dirty="0"/>
            </a:br>
            <a:r>
              <a:rPr sz="4000" dirty="0"/>
              <a:t>    execute instruction</a:t>
            </a:r>
            <a:br>
              <a:rPr sz="4000" dirty="0"/>
            </a:br>
            <a:r>
              <a:rPr sz="4000" dirty="0"/>
              <a:t>    if instruction did not modify pc:</a:t>
            </a:r>
            <a:br>
              <a:rPr sz="4000" dirty="0"/>
            </a:br>
            <a:r>
              <a:rPr sz="4000" dirty="0"/>
              <a:t>        pc = pc + sizeof(instruction)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Contains a (tiny) bit of local storage (registers)</a:t>
            </a:r>
          </a:p>
          <a:p>
            <a:pPr lvl="1"/>
            <a:r>
              <a:rPr sz="3600" dirty="0"/>
              <a:t>~1-3 nanoseconds to access</a:t>
            </a:r>
          </a:p>
          <a:p>
            <a:r>
              <a:rPr sz="4000" dirty="0"/>
              <a:t>Contains a little more on-chip storage (cache)</a:t>
            </a:r>
          </a:p>
          <a:p>
            <a:pPr lvl="1"/>
            <a:r>
              <a:rPr sz="3600" dirty="0"/>
              <a:t>~2-8 ns to access L1, 5-12 ns to access L2</a:t>
            </a:r>
          </a:p>
          <a:p>
            <a:r>
              <a:rPr sz="4000" dirty="0"/>
              <a:t>For comparison: RAM is 10-60 ns, SSD is 100 µs, disk is 3-20 </a:t>
            </a:r>
            <a:r>
              <a:rPr sz="4000" b="1" dirty="0">
                <a:latin typeface="Helvetica"/>
                <a:ea typeface="Helvetica"/>
                <a:cs typeface="Helvetica"/>
                <a:sym typeface="Helvetica"/>
              </a:rPr>
              <a:t>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Talking to Devices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Memory-mapped I/O</a:t>
            </a:r>
            <a:r>
              <a:t>: A portion of the address space is mapped to a device, rather than to main memory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Port I/O</a:t>
            </a:r>
            <a:r>
              <a:t>: 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Special CPU instructions to talk to a fixed number of I/O ports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Only 1024 I/O ports defined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Interrupts</a:t>
            </a:r>
            <a:r>
              <a:t>: how devices talk back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When a device wants to get the attention of the CPU, it can raise an </a:t>
            </a:r>
            <a:r>
              <a:rPr i="1"/>
              <a:t>interrupt</a:t>
            </a:r>
            <a:r>
              <a:t> (IRQ)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RAM Layout (32-bit)</a:t>
            </a:r>
          </a:p>
        </p:txBody>
      </p:sp>
      <p:graphicFrame>
        <p:nvGraphicFramePr>
          <p:cNvPr id="169" name="Table 169"/>
          <p:cNvGraphicFramePr/>
          <p:nvPr/>
        </p:nvGraphicFramePr>
        <p:xfrm>
          <a:off x="1956709" y="2753540"/>
          <a:ext cx="9091381" cy="5715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178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Start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End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Description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0x0009FFFF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Low Memory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0x000A0000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0x000BFFFF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VGA Memory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0x000C0000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0x000EFFFF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16-bit Devices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0x000F0000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0x000FFFFF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BIOS ROM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0x00100000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?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Extended Memory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5000">
                <a:tc gridSpan="3">
                  <a:txBody>
                    <a:bodyPr/>
                    <a:lstStyle/>
                    <a:p>
                      <a:pPr defTabSz="914400"/>
                      <a:r>
                        <a:rPr sz="2600"/>
                        <a:t>...</a:t>
                      </a:r>
                    </a:p>
                  </a:txBody>
                  <a:tcPr marL="50800" marR="50800" marT="50800" marB="508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0xC0000000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0xFFDFFFFF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PCI Devices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0xFFE00000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0xFFFFFFFF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High BIOS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0" name="Shape 170"/>
          <p:cNvSpPr/>
          <p:nvPr/>
        </p:nvSpPr>
        <p:spPr>
          <a:xfrm>
            <a:off x="757453" y="8801193"/>
            <a:ext cx="114898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On Linux, you can look at /proc/iomem for a detailed list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x86 (32-bit)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General purpose registers:</a:t>
            </a:r>
            <a:br>
              <a:rPr dirty="0"/>
            </a:b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EAX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EBX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ECX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EDX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ESI</a:t>
            </a:r>
            <a:r>
              <a:rPr dirty="0"/>
              <a:t>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EDI</a:t>
            </a:r>
            <a:r>
              <a:rPr dirty="0"/>
              <a:t/>
            </a:r>
            <a:br>
              <a:rPr dirty="0"/>
            </a:br>
            <a:r>
              <a:rPr dirty="0"/>
              <a:t>(though some have historical uses: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ECX</a:t>
            </a:r>
            <a:r>
              <a:rPr dirty="0"/>
              <a:t> is used for counters,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ESI</a:t>
            </a:r>
            <a:r>
              <a:rPr dirty="0"/>
              <a:t> &amp;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EDI</a:t>
            </a:r>
            <a:r>
              <a:rPr dirty="0"/>
              <a:t> are source and destination for string operations)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Special-purpose registers:</a:t>
            </a:r>
            <a:br>
              <a:rPr dirty="0"/>
            </a:b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EBP</a:t>
            </a:r>
            <a:r>
              <a:rPr dirty="0"/>
              <a:t> (base pointer),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ESP</a:t>
            </a:r>
            <a:r>
              <a:rPr dirty="0"/>
              <a:t> (stack pointer)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Flags register: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EFLAGS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Segment registers: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CS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SS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DS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ES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FS</a:t>
            </a:r>
            <a:r>
              <a:rPr dirty="0"/>
              <a:t>,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GS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Instruction pointer/program counter: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EIP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rPr dirty="0"/>
              <a:t>Control registers: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CR0-CR4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 Registers (x86)</a:t>
            </a:r>
          </a:p>
        </p:txBody>
      </p:sp>
      <p:sp>
        <p:nvSpPr>
          <p:cNvPr id="176" name="Shape 176"/>
          <p:cNvSpPr/>
          <p:nvPr/>
        </p:nvSpPr>
        <p:spPr>
          <a:xfrm>
            <a:off x="4645628" y="31493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7105790" y="3149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AH</a:t>
            </a:r>
          </a:p>
        </p:txBody>
      </p:sp>
      <p:sp>
        <p:nvSpPr>
          <p:cNvPr id="178" name="Shape 178"/>
          <p:cNvSpPr/>
          <p:nvPr/>
        </p:nvSpPr>
        <p:spPr>
          <a:xfrm>
            <a:off x="9565953" y="3149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AL</a:t>
            </a:r>
          </a:p>
        </p:txBody>
      </p:sp>
      <p:sp>
        <p:nvSpPr>
          <p:cNvPr id="179" name="Shape 179"/>
          <p:cNvSpPr/>
          <p:nvPr/>
        </p:nvSpPr>
        <p:spPr>
          <a:xfrm>
            <a:off x="2185465" y="3149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015436" y="3224320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EAX</a:t>
            </a:r>
          </a:p>
        </p:txBody>
      </p:sp>
      <p:sp>
        <p:nvSpPr>
          <p:cNvPr id="181" name="Shape 181"/>
          <p:cNvSpPr/>
          <p:nvPr/>
        </p:nvSpPr>
        <p:spPr>
          <a:xfrm>
            <a:off x="7080390" y="31369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2026115" y="3224320"/>
            <a:ext cx="698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AX</a:t>
            </a:r>
          </a:p>
        </p:txBody>
      </p:sp>
      <p:sp>
        <p:nvSpPr>
          <p:cNvPr id="183" name="Shape 183"/>
          <p:cNvSpPr/>
          <p:nvPr/>
        </p:nvSpPr>
        <p:spPr>
          <a:xfrm>
            <a:off x="4645628" y="39621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7105790" y="39621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BH</a:t>
            </a:r>
          </a:p>
        </p:txBody>
      </p:sp>
      <p:sp>
        <p:nvSpPr>
          <p:cNvPr id="185" name="Shape 185"/>
          <p:cNvSpPr/>
          <p:nvPr/>
        </p:nvSpPr>
        <p:spPr>
          <a:xfrm>
            <a:off x="9565953" y="39621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BL</a:t>
            </a:r>
          </a:p>
        </p:txBody>
      </p:sp>
      <p:sp>
        <p:nvSpPr>
          <p:cNvPr id="186" name="Shape 186"/>
          <p:cNvSpPr/>
          <p:nvPr/>
        </p:nvSpPr>
        <p:spPr>
          <a:xfrm>
            <a:off x="2185465" y="39621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1015436" y="4037120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EBX</a:t>
            </a:r>
          </a:p>
        </p:txBody>
      </p:sp>
      <p:sp>
        <p:nvSpPr>
          <p:cNvPr id="188" name="Shape 188"/>
          <p:cNvSpPr/>
          <p:nvPr/>
        </p:nvSpPr>
        <p:spPr>
          <a:xfrm>
            <a:off x="7080390" y="39497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2026115" y="4037120"/>
            <a:ext cx="6986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BX</a:t>
            </a:r>
          </a:p>
        </p:txBody>
      </p:sp>
      <p:sp>
        <p:nvSpPr>
          <p:cNvPr id="190" name="Shape 190"/>
          <p:cNvSpPr/>
          <p:nvPr/>
        </p:nvSpPr>
        <p:spPr>
          <a:xfrm>
            <a:off x="4645628" y="52829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7105790" y="52829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SI</a:t>
            </a:r>
          </a:p>
        </p:txBody>
      </p:sp>
      <p:sp>
        <p:nvSpPr>
          <p:cNvPr id="192" name="Shape 192"/>
          <p:cNvSpPr/>
          <p:nvPr/>
        </p:nvSpPr>
        <p:spPr>
          <a:xfrm>
            <a:off x="2185465" y="52829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104361" y="5357920"/>
            <a:ext cx="8001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ESI</a:t>
            </a:r>
          </a:p>
        </p:txBody>
      </p:sp>
      <p:sp>
        <p:nvSpPr>
          <p:cNvPr id="194" name="Shape 194"/>
          <p:cNvSpPr/>
          <p:nvPr/>
        </p:nvSpPr>
        <p:spPr>
          <a:xfrm>
            <a:off x="7080390" y="52705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645628" y="60957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7105790" y="60957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DI</a:t>
            </a:r>
          </a:p>
        </p:txBody>
      </p:sp>
      <p:sp>
        <p:nvSpPr>
          <p:cNvPr id="197" name="Shape 197"/>
          <p:cNvSpPr/>
          <p:nvPr/>
        </p:nvSpPr>
        <p:spPr>
          <a:xfrm>
            <a:off x="2185465" y="60957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1078986" y="6170720"/>
            <a:ext cx="8508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EDI</a:t>
            </a:r>
          </a:p>
        </p:txBody>
      </p:sp>
      <p:sp>
        <p:nvSpPr>
          <p:cNvPr id="199" name="Shape 199"/>
          <p:cNvSpPr/>
          <p:nvPr/>
        </p:nvSpPr>
        <p:spPr>
          <a:xfrm>
            <a:off x="7080390" y="60833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11780176" y="2549946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201" name="Shape 201"/>
          <p:cNvSpPr/>
          <p:nvPr/>
        </p:nvSpPr>
        <p:spPr>
          <a:xfrm>
            <a:off x="1921452" y="2552597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31</a:t>
            </a:r>
          </a:p>
        </p:txBody>
      </p:sp>
      <p:sp>
        <p:nvSpPr>
          <p:cNvPr id="202" name="Shape 202"/>
          <p:cNvSpPr/>
          <p:nvPr/>
        </p:nvSpPr>
        <p:spPr>
          <a:xfrm>
            <a:off x="9357038" y="2552597"/>
            <a:ext cx="3685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</a:t>
            </a:r>
          </a:p>
        </p:txBody>
      </p:sp>
      <p:sp>
        <p:nvSpPr>
          <p:cNvPr id="203" name="Shape 203"/>
          <p:cNvSpPr/>
          <p:nvPr/>
        </p:nvSpPr>
        <p:spPr>
          <a:xfrm>
            <a:off x="6776061" y="2552597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16</a:t>
            </a:r>
          </a:p>
        </p:txBody>
      </p:sp>
      <p:sp>
        <p:nvSpPr>
          <p:cNvPr id="204" name="Shape 204"/>
          <p:cNvSpPr/>
          <p:nvPr/>
        </p:nvSpPr>
        <p:spPr>
          <a:xfrm>
            <a:off x="6573433" y="4584700"/>
            <a:ext cx="4956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...</a:t>
            </a:r>
          </a:p>
        </p:txBody>
      </p:sp>
      <p:sp>
        <p:nvSpPr>
          <p:cNvPr id="205" name="Shape 205"/>
          <p:cNvSpPr/>
          <p:nvPr/>
        </p:nvSpPr>
        <p:spPr>
          <a:xfrm>
            <a:off x="4645628" y="69085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105790" y="69085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BP</a:t>
            </a:r>
          </a:p>
        </p:txBody>
      </p:sp>
      <p:sp>
        <p:nvSpPr>
          <p:cNvPr id="207" name="Shape 207"/>
          <p:cNvSpPr/>
          <p:nvPr/>
        </p:nvSpPr>
        <p:spPr>
          <a:xfrm>
            <a:off x="2185465" y="69085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015436" y="6983520"/>
            <a:ext cx="9779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EBP</a:t>
            </a:r>
          </a:p>
        </p:txBody>
      </p:sp>
      <p:sp>
        <p:nvSpPr>
          <p:cNvPr id="209" name="Shape 209"/>
          <p:cNvSpPr/>
          <p:nvPr/>
        </p:nvSpPr>
        <p:spPr>
          <a:xfrm>
            <a:off x="7080390" y="68961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4645628" y="7721394"/>
            <a:ext cx="2423411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7105790" y="7721394"/>
            <a:ext cx="4856825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SP</a:t>
            </a:r>
          </a:p>
        </p:txBody>
      </p:sp>
      <p:sp>
        <p:nvSpPr>
          <p:cNvPr id="212" name="Shape 212"/>
          <p:cNvSpPr/>
          <p:nvPr/>
        </p:nvSpPr>
        <p:spPr>
          <a:xfrm>
            <a:off x="2185465" y="7721394"/>
            <a:ext cx="2423412" cy="79755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028237" y="7796320"/>
            <a:ext cx="9523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ESP</a:t>
            </a:r>
          </a:p>
        </p:txBody>
      </p:sp>
      <p:sp>
        <p:nvSpPr>
          <p:cNvPr id="214" name="Shape 214"/>
          <p:cNvSpPr/>
          <p:nvPr/>
        </p:nvSpPr>
        <p:spPr>
          <a:xfrm>
            <a:off x="7080390" y="7708900"/>
            <a:ext cx="4907624" cy="82254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x86 Instructions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Instructions are </a:t>
            </a:r>
            <a:r>
              <a:rPr i="1"/>
              <a:t>variable length</a:t>
            </a:r>
          </a:p>
          <a:p>
            <a:r>
              <a:t>Conventions:</a:t>
            </a:r>
          </a:p>
          <a:p>
            <a:pPr lvl="1"/>
            <a:r>
              <a:t>regN means a register of N bits</a:t>
            </a:r>
          </a:p>
          <a:p>
            <a:pPr lvl="1"/>
            <a:r>
              <a:t>mem means memory</a:t>
            </a:r>
          </a:p>
          <a:p>
            <a:pPr lvl="1"/>
            <a:r>
              <a:t>constN means a constant of N bits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Note: x86 is </a:t>
            </a:r>
            <a:r>
              <a:rPr i="1"/>
              <a:t>BIG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When they stopped printing paper manuals (c. 2010), occupied Intel manual occupied 5 volumes</a:t>
            </a:r>
          </a:p>
          <a:p>
            <a:r>
              <a:rPr sz="3600" dirty="0"/>
              <a:t>Two volumes (1300 pages as of June 2015) dedicated just to describing instructions</a:t>
            </a:r>
          </a:p>
          <a:p>
            <a:r>
              <a:rPr sz="3600" dirty="0"/>
              <a:t>We will only cover a minimal subset of x86 here; if you have questions about a particular instruction the Intel manuals are actually pretty good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2015-09-14 08.07.5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PC</a:t>
            </a:r>
          </a:p>
        </p:txBody>
      </p:sp>
      <p:pic>
        <p:nvPicPr>
          <p:cNvPr id="12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862" y="2357616"/>
            <a:ext cx="7407076" cy="688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x86 Assembly Syntax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Two "flavors":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Intel syntax (what's in the processor manual)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AT&amp;T syntax (what GNU as uses)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The difference between them: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Intel: mov eax, DWORD PTR [ebx]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AT&amp;T: movl (%ebx), %eax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GNU as can be made to use Intel syntax instead with</a:t>
            </a:r>
            <a:br/>
            <a:r>
              <a:t>.intel_syntax noprefix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Movement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400" dirty="0"/>
              <a:t>mov &lt;reg&gt;,&lt;reg&gt;</a:t>
            </a:r>
          </a:p>
          <a:p>
            <a:r>
              <a:rPr sz="4400" dirty="0"/>
              <a:t>mov &lt;reg&gt;,&lt;mem&gt;</a:t>
            </a:r>
          </a:p>
          <a:p>
            <a:r>
              <a:rPr sz="4400" dirty="0"/>
              <a:t>mov &lt;mem&gt;,&lt;reg&gt;</a:t>
            </a:r>
          </a:p>
          <a:p>
            <a:r>
              <a:rPr sz="4400" dirty="0"/>
              <a:t>mov &lt;reg&gt;,&lt;const&gt;</a:t>
            </a:r>
          </a:p>
          <a:p>
            <a:r>
              <a:rPr sz="4400" dirty="0"/>
              <a:t>mov &lt;mem&gt;,&lt;const&gt;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Movement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000" dirty="0"/>
              <a:t>Examples (AT&amp;T syntax</a:t>
            </a:r>
            <a:r>
              <a:rPr sz="4000" dirty="0" smtClean="0"/>
              <a:t>)</a:t>
            </a:r>
            <a:r>
              <a:rPr lang="en-US" sz="4000" dirty="0" smtClean="0"/>
              <a:t> </a:t>
            </a:r>
          </a:p>
          <a:p>
            <a:pPr lvl="1"/>
            <a:r>
              <a:rPr lang="en-US" sz="3716" dirty="0" smtClean="0">
                <a:solidFill>
                  <a:srgbClr val="FF0000"/>
                </a:solidFill>
              </a:rPr>
              <a:t>Source, </a:t>
            </a:r>
            <a:r>
              <a:rPr lang="en-US" sz="3716" dirty="0" err="1" smtClean="0">
                <a:solidFill>
                  <a:srgbClr val="FF0000"/>
                </a:solidFill>
              </a:rPr>
              <a:t>dest</a:t>
            </a:r>
            <a:r>
              <a:rPr lang="en-US" sz="3716" dirty="0" smtClean="0">
                <a:solidFill>
                  <a:srgbClr val="FF0000"/>
                </a:solidFill>
              </a:rPr>
              <a:t> </a:t>
            </a:r>
            <a:endParaRPr sz="3716" dirty="0">
              <a:solidFill>
                <a:srgbClr val="FF0000"/>
              </a:solidFill>
            </a:endParaRPr>
          </a:p>
          <a:p>
            <a:pPr lvl="1"/>
            <a:r>
              <a:rPr sz="3600" dirty="0"/>
              <a:t>movl %eax, %edx =&gt; edx = eax</a:t>
            </a:r>
          </a:p>
          <a:p>
            <a:pPr lvl="1"/>
            <a:r>
              <a:rPr sz="3600" dirty="0"/>
              <a:t>movl $0x123, %ebx =&gt; ebx = 0x123</a:t>
            </a:r>
          </a:p>
          <a:p>
            <a:pPr lvl="1"/>
            <a:r>
              <a:rPr sz="3600" dirty="0"/>
              <a:t>movl 0x123, %ebx =&gt; ebx = *(int *)0x123</a:t>
            </a:r>
          </a:p>
          <a:p>
            <a:pPr lvl="1"/>
            <a:r>
              <a:rPr sz="3600" dirty="0"/>
              <a:t>movl (%ebx), %edx =&gt; edx = *(int *)ebx</a:t>
            </a:r>
          </a:p>
          <a:p>
            <a:pPr lvl="1"/>
            <a:r>
              <a:rPr sz="3600" dirty="0"/>
              <a:t>movl 4(%ebx), %edx =&gt; edx = *(int *)(ebx + 4)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Segmentation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Original 8086 processor had 20 </a:t>
            </a:r>
            <a:r>
              <a:rPr i="1"/>
              <a:t>address lines</a:t>
            </a:r>
            <a:r>
              <a:t> (i.e., bits for specifying a memory address)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But only had 16-bit registers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Segment registers provide a way to get the extra 4 bits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Segments also have permissions associated with them (not discussed here)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Modern OSes make almost no use of segments (and x86_64 gets rid of them in 64-bit mode)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Segmentation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cs: </a:t>
            </a:r>
            <a:r>
              <a:rPr i="1" dirty="0"/>
              <a:t>code segment </a:t>
            </a:r>
            <a:r>
              <a:rPr dirty="0"/>
              <a:t>(modifies code fetch)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ds: </a:t>
            </a:r>
            <a:r>
              <a:rPr i="1" dirty="0"/>
              <a:t>data segment </a:t>
            </a:r>
            <a:r>
              <a:rPr dirty="0"/>
              <a:t>(modifies data access)</a:t>
            </a:r>
            <a:endParaRPr i="1" dirty="0"/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ss: </a:t>
            </a:r>
            <a:r>
              <a:rPr i="1" dirty="0"/>
              <a:t>stack segment </a:t>
            </a:r>
            <a:r>
              <a:rPr dirty="0"/>
              <a:t>(modifies ESP &amp; EBP)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es: </a:t>
            </a:r>
            <a:r>
              <a:rPr i="1" dirty="0"/>
              <a:t>extra segment</a:t>
            </a:r>
            <a:r>
              <a:rPr dirty="0"/>
              <a:t> (modifies string ops)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So: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rPr dirty="0"/>
              <a:t>movl </a:t>
            </a:r>
            <a:r>
              <a:rPr dirty="0" smtClean="0"/>
              <a:t>(%bp</a:t>
            </a:r>
            <a:r>
              <a:rPr dirty="0"/>
              <a:t>), </a:t>
            </a:r>
            <a:r>
              <a:rPr dirty="0" smtClean="0"/>
              <a:t>%bx </a:t>
            </a:r>
            <a:r>
              <a:rPr dirty="0"/>
              <a:t>implicitly uses the 4 bits in the ss as a prefix to </a:t>
            </a:r>
            <a:r>
              <a:rPr dirty="0" smtClean="0"/>
              <a:t>%bp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Push/Pop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Recall: ESP is stack pointer</a:t>
            </a:r>
          </a:p>
          <a:p>
            <a:r>
              <a:t>On x86 the stack grows </a:t>
            </a:r>
            <a:r>
              <a:rPr i="1"/>
              <a:t>downward</a:t>
            </a:r>
            <a:r>
              <a:t> – putting something on the stack decrements the stack pointer</a:t>
            </a:r>
          </a:p>
          <a:p>
            <a:r>
              <a:t>Push subtracts 4 from ESP, then writes to the memory at address ESP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Arithmetic</a:t>
            </a: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add, sub, inc, dec</a:t>
            </a:r>
          </a:p>
          <a:p>
            <a:r>
              <a:t>imul, idiv</a:t>
            </a:r>
          </a:p>
          <a:p>
            <a:r>
              <a:t>and, or, xor</a:t>
            </a:r>
          </a:p>
          <a:p>
            <a:r>
              <a:t>not</a:t>
            </a:r>
          </a:p>
          <a:p>
            <a:r>
              <a:t>neg</a:t>
            </a:r>
          </a:p>
          <a:p>
            <a:r>
              <a:t>shl, shr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Logical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%x, %y – equivalent to and %x, %y but does not modify %y</a:t>
            </a:r>
          </a:p>
          <a:p>
            <a:r>
              <a:t>cmp %x, %y – equivalent to sub %x,  %y but does not modify %y</a:t>
            </a:r>
          </a:p>
          <a:p>
            <a:r>
              <a:t>So if they don't modify the destination operand, what do they do?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EFLAGS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1575976"/>
          </a:xfrm>
          <a:prstGeom prst="rect">
            <a:avLst/>
          </a:prstGeom>
        </p:spPr>
        <p:txBody>
          <a:bodyPr/>
          <a:lstStyle/>
          <a:p>
            <a:r>
              <a:t>Arithmetic and logical instructions set bits in EFLAGS as a side effect</a:t>
            </a:r>
          </a:p>
        </p:txBody>
      </p:sp>
      <p:pic>
        <p:nvPicPr>
          <p:cNvPr id="250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9169" y="4008814"/>
            <a:ext cx="6761777" cy="5719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EFLAGS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branches depend on the values in EFLAGS</a:t>
            </a:r>
          </a:p>
          <a:p>
            <a:r>
              <a:t>Also some specific instructions, e.g. cmov, will be executed only when flags are satisfied</a:t>
            </a:r>
          </a:p>
          <a:p>
            <a:r>
              <a:t>Other architectures take this even further: on ARM, almost </a:t>
            </a:r>
            <a:r>
              <a:rPr i="1"/>
              <a:t>any</a:t>
            </a:r>
            <a:r>
              <a:t> instruction can be made conditional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PC Architecture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400" dirty="0"/>
              <a:t>1981: IBM releases the IBM PC, one of the first architectures for personal computing</a:t>
            </a:r>
          </a:p>
          <a:p>
            <a:r>
              <a:rPr sz="4400" dirty="0"/>
              <a:t>Wildly successful and endlessly imitated</a:t>
            </a:r>
          </a:p>
          <a:p>
            <a:r>
              <a:rPr sz="4400" dirty="0"/>
              <a:t>Imitated so successfully, in fact, that the clones eventually organized and standardized the architecture, allowing compatibility between vendors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Unconditional Branch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jmp: unconditional jump</a:t>
            </a:r>
          </a:p>
          <a:p>
            <a:pPr lvl="1"/>
            <a:r>
              <a:t>jmp &lt;const&gt; – jump to constant address</a:t>
            </a:r>
          </a:p>
          <a:p>
            <a:pPr lvl="1"/>
            <a:r>
              <a:t>jmp &lt;mem&gt; – dereference mem and jump</a:t>
            </a:r>
          </a:p>
          <a:p>
            <a:pPr lvl="1"/>
            <a:r>
              <a:t>jmp &lt;reg&gt; - jump to address in register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Branches</a:t>
            </a:r>
          </a:p>
        </p:txBody>
      </p:sp>
      <p:graphicFrame>
        <p:nvGraphicFramePr>
          <p:cNvPr id="259" name="Table 259"/>
          <p:cNvGraphicFramePr/>
          <p:nvPr/>
        </p:nvGraphicFramePr>
        <p:xfrm>
          <a:off x="1234071" y="2460188"/>
          <a:ext cx="10536656" cy="1194385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634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4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4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258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Instruction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Description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signed-ness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Flags</a:t>
                      </a:r>
                    </a:p>
                  </a:txBody>
                  <a:tcPr marL="76200" marR="76200" marT="76200" marB="762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AAF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58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overflow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overflow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JS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sign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JNS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sign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JE 
JZ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equal 
Jump if zero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JNE 
JNZ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equal 
Jump if not zero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JB 
JNAE 
JC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below 
Jump if not above or equal 
Jump if carry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JNB 
JAE 
JNC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below 
Jump if above or equal 
Jump if not carry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JBE 
JNA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below or equal 
Jump if not above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1 or ZF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 
JNBE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above 
Jump if not below or equal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unsigned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CF = 0 and ZF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JL 
JNGE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less 
Jump if not greater or equal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&lt;&gt;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JGE 
JNL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greater or equal 
Jump if not less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SF =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JLE 
JNG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less or equal 
Jump if not greater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1 or SF &lt;&gt;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JG 
JNLE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greater 
Jump if not less or equal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signed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ZF = 0 and SF = OF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JP 
JPE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parity 
Jump if parity even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PF = 1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JNP 
JPO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not parity 
Jump if parity odd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PF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8007">
                <a:tc>
                  <a:txBody>
                    <a:bodyPr/>
                    <a:lstStyle/>
                    <a:p>
                      <a:pPr algn="l" defTabSz="914400"/>
                      <a:r>
                        <a:rPr sz="1100" b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JCXZ 
JECXZ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2200"/>
                        </a:lnSpc>
                      </a:pPr>
                      <a:r>
                        <a:rPr sz="1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Jump if %CX register is 0 
Jump if %ECX register is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 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100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%CX = 0 
%ECX = 0</a:t>
                      </a:r>
                    </a:p>
                  </a:txBody>
                  <a:tcPr marL="76200" marR="76200" marT="76200" marB="7620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 &amp; Return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Supports creation of functions</a:t>
            </a:r>
          </a:p>
          <a:p>
            <a:r>
              <a:rPr dirty="0"/>
              <a:t>call &lt;f&gt;: push the address of next instruction on the stack and jump to f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Example:</a:t>
            </a:r>
            <a:br>
              <a:rPr dirty="0"/>
            </a:br>
            <a:r>
              <a:rPr lang="en-US" dirty="0" smtClean="0"/>
              <a:t>1</a:t>
            </a:r>
            <a:r>
              <a:rPr dirty="0" smtClean="0"/>
              <a:t>000 </a:t>
            </a:r>
            <a:r>
              <a:rPr dirty="0"/>
              <a:t>call &lt;f&gt; 				// pushes 5 and jumps to f</a:t>
            </a:r>
            <a:br>
              <a:rPr dirty="0"/>
            </a:br>
            <a:r>
              <a:rPr lang="en-US" dirty="0" smtClean="0"/>
              <a:t>1</a:t>
            </a:r>
            <a:r>
              <a:rPr dirty="0" smtClean="0"/>
              <a:t>005 </a:t>
            </a:r>
            <a:r>
              <a:rPr dirty="0"/>
              <a:t>movl %eax, %ebx</a:t>
            </a:r>
          </a:p>
          <a:p>
            <a:r>
              <a:rPr dirty="0"/>
              <a:t>ret: pop return address off the stack and jump to it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73379" indent="-373379" defTabSz="490727">
              <a:spcBef>
                <a:spcPts val="3500"/>
              </a:spcBef>
              <a:defRPr sz="3024"/>
            </a:pPr>
            <a:r>
              <a:t>lodsb, stosb: loads or stores a byte from %esi or %edi and increments %esi/%edi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movsb: move byte from (%esi) to (%edi) and increments both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scasb: compares %(es:edi) with %al and sets flags, then increments %edi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String operations can be used with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repCC</a:t>
            </a:r>
            <a:r>
              <a:t> prefix, which repeats the instruction while a condition CC is true</a:t>
            </a:r>
          </a:p>
          <a:p>
            <a:pPr marL="373379" indent="-373379" defTabSz="490727">
              <a:spcBef>
                <a:spcPts val="3500"/>
              </a:spcBef>
              <a:defRPr sz="3024"/>
            </a:pPr>
            <a:r>
              <a:t>Note: this is one of the many things that makes x86 a CISC assembly language rather than RISC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Many instructions control system behavior</a:t>
            </a:r>
          </a:p>
          <a:p>
            <a:r>
              <a:rPr sz="3600" dirty="0">
                <a:solidFill>
                  <a:srgbClr val="FF0000"/>
                </a:solidFill>
              </a:rPr>
              <a:t>int</a:t>
            </a:r>
            <a:r>
              <a:rPr sz="3600" dirty="0"/>
              <a:t> – executes a </a:t>
            </a:r>
            <a:r>
              <a:rPr sz="3600" i="1" dirty="0"/>
              <a:t>software interrupt</a:t>
            </a:r>
            <a:r>
              <a:rPr sz="3600" dirty="0"/>
              <a:t> (traps into the kernel)</a:t>
            </a:r>
          </a:p>
          <a:p>
            <a:r>
              <a:rPr sz="3600" dirty="0">
                <a:solidFill>
                  <a:srgbClr val="FF0000"/>
                </a:solidFill>
              </a:rPr>
              <a:t>iret</a:t>
            </a:r>
            <a:r>
              <a:rPr sz="3600" dirty="0"/>
              <a:t> – return from an interrupt</a:t>
            </a:r>
          </a:p>
          <a:p>
            <a:r>
              <a:rPr sz="3600" dirty="0">
                <a:solidFill>
                  <a:srgbClr val="FF0000"/>
                </a:solidFill>
              </a:rPr>
              <a:t>sysenter/sysret</a:t>
            </a:r>
            <a:r>
              <a:rPr sz="3600" dirty="0"/>
              <a:t> – newer way to enter/leave kernel mode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 Frames</a:t>
            </a:r>
          </a:p>
        </p:txBody>
      </p:sp>
      <p:sp>
        <p:nvSpPr>
          <p:cNvPr id="278" name="Shape 2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Inside of a function, we want access to function arguments, as well as have space for local variables</a:t>
            </a:r>
          </a:p>
          <a:p>
            <a:r>
              <a:t>To do so, functions typically use the %ebp register to point to the value %esp had at function entry</a:t>
            </a:r>
          </a:p>
          <a:p>
            <a:r>
              <a:t>Then, they reserve space on the stack for locals</a:t>
            </a:r>
          </a:p>
          <a:p>
            <a:r>
              <a:t>So: stack arguments can be accessed with %(ebp)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Function Prologue &amp; Epilogue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xfrm>
            <a:off x="954578" y="3017114"/>
            <a:ext cx="11054080" cy="576112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3200" dirty="0"/>
              <a:t>The need to set up a stack frame gives rise to a common function prologue:</a:t>
            </a:r>
            <a:br>
              <a:rPr sz="3200" dirty="0"/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push %ebp	</a:t>
            </a:r>
            <a:r>
              <a:rPr sz="3200" dirty="0"/>
              <a:t>		</a:t>
            </a:r>
            <a:r>
              <a:rPr sz="3200" dirty="0">
                <a:solidFill>
                  <a:srgbClr val="00B050"/>
                </a:solidFill>
              </a:rPr>
              <a:t>// save old value of ebp</a:t>
            </a:r>
            <a:r>
              <a:rPr sz="3200" dirty="0"/>
              <a:t/>
            </a:r>
            <a:br>
              <a:rPr sz="3200" dirty="0"/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mov %esp, %ebp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set base p</a:t>
            </a:r>
            <a:br>
              <a:rPr sz="3200" dirty="0">
                <a:solidFill>
                  <a:srgbClr val="00B050"/>
                </a:solidFill>
              </a:rPr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sub $X, %esp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reserve space for locals</a:t>
            </a:r>
          </a:p>
          <a:p>
            <a:endParaRPr lang="en-US" sz="3200" dirty="0" smtClean="0"/>
          </a:p>
          <a:p>
            <a:r>
              <a:rPr sz="3200" dirty="0" smtClean="0"/>
              <a:t>At </a:t>
            </a:r>
            <a:r>
              <a:rPr sz="3200" dirty="0"/>
              <a:t>the end, we can clean up </a:t>
            </a:r>
            <a:r>
              <a:rPr sz="3200" dirty="0" smtClean="0"/>
              <a:t>with just</a:t>
            </a:r>
            <a:r>
              <a:rPr lang="en-US" sz="3200" dirty="0" smtClean="0"/>
              <a:t> the epilogue</a:t>
            </a:r>
            <a:r>
              <a:rPr sz="3200" dirty="0"/>
              <a:t/>
            </a:r>
            <a:br>
              <a:rPr sz="3200" dirty="0"/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mov </a:t>
            </a:r>
            <a:r>
              <a:rPr sz="3200" dirty="0" smtClean="0">
                <a:latin typeface="Consolas" charset="0"/>
                <a:ea typeface="Consolas" charset="0"/>
                <a:cs typeface="Consolas" charset="0"/>
              </a:rPr>
              <a:t>%ebp</a:t>
            </a:r>
            <a:r>
              <a:rPr sz="3200" dirty="0">
                <a:latin typeface="Consolas" charset="0"/>
                <a:ea typeface="Consolas" charset="0"/>
                <a:cs typeface="Consolas" charset="0"/>
              </a:rPr>
              <a:t>, %esp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restore stack pointer</a:t>
            </a:r>
            <a:r>
              <a:rPr sz="3200" dirty="0"/>
              <a:t/>
            </a:r>
            <a:br>
              <a:rPr sz="3200" dirty="0"/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pop %ebp	</a:t>
            </a:r>
            <a:r>
              <a:rPr sz="3200" dirty="0"/>
              <a:t>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restore base pointer</a:t>
            </a:r>
            <a:br>
              <a:rPr sz="3200" dirty="0">
                <a:solidFill>
                  <a:srgbClr val="00B050"/>
                </a:solidFill>
              </a:rPr>
            </a:br>
            <a:r>
              <a:rPr sz="3200" dirty="0">
                <a:latin typeface="Consolas" charset="0"/>
                <a:ea typeface="Consolas" charset="0"/>
                <a:cs typeface="Consolas" charset="0"/>
              </a:rPr>
              <a:t>ret</a:t>
            </a:r>
            <a:r>
              <a:rPr sz="3200" dirty="0"/>
              <a:t>				</a:t>
            </a:r>
            <a:r>
              <a:rPr sz="3200" dirty="0" smtClean="0">
                <a:solidFill>
                  <a:srgbClr val="00B050"/>
                </a:solidFill>
              </a:rPr>
              <a:t>// </a:t>
            </a:r>
            <a:r>
              <a:rPr sz="3200" dirty="0">
                <a:solidFill>
                  <a:srgbClr val="00B050"/>
                </a:solidFill>
              </a:rPr>
              <a:t>return pops return address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78982" y="361091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59695" y="3491343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90" y="3256609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78982" y="361091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7884" y="5416246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81" y="5185413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119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8662" y="1373259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93199" y="6411189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5" y="6053638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4779818" y="5953991"/>
            <a:ext cx="3865880" cy="1663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636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V="1">
            <a:off x="8305799" y="5294682"/>
            <a:ext cx="1" cy="60658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264160" y="81830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sp>
        <p:nvSpPr>
          <p:cNvPr id="130" name="Shape 130"/>
          <p:cNvSpPr/>
          <p:nvPr/>
        </p:nvSpPr>
        <p:spPr>
          <a:xfrm>
            <a:off x="4667427" y="2051050"/>
            <a:ext cx="3669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(vastly simplified)</a:t>
            </a:r>
          </a:p>
        </p:txBody>
      </p:sp>
      <p:sp>
        <p:nvSpPr>
          <p:cNvPr id="131" name="Shape 131"/>
          <p:cNvSpPr/>
          <p:nvPr/>
        </p:nvSpPr>
        <p:spPr>
          <a:xfrm>
            <a:off x="1955800" y="5892800"/>
            <a:ext cx="1270000" cy="1270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CPU</a:t>
            </a:r>
          </a:p>
        </p:txBody>
      </p:sp>
      <p:sp>
        <p:nvSpPr>
          <p:cNvPr id="132" name="Shape 132"/>
          <p:cNvSpPr/>
          <p:nvPr/>
        </p:nvSpPr>
        <p:spPr>
          <a:xfrm>
            <a:off x="4521200" y="5892800"/>
            <a:ext cx="1270000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RAM</a:t>
            </a:r>
          </a:p>
        </p:txBody>
      </p:sp>
      <p:sp>
        <p:nvSpPr>
          <p:cNvPr id="133" name="Shape 133"/>
          <p:cNvSpPr/>
          <p:nvPr/>
        </p:nvSpPr>
        <p:spPr>
          <a:xfrm>
            <a:off x="7442200" y="5892800"/>
            <a:ext cx="1692871" cy="127000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Device Controllers</a:t>
            </a:r>
          </a:p>
        </p:txBody>
      </p:sp>
      <p:pic>
        <p:nvPicPr>
          <p:cNvPr id="134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69175" y="4552950"/>
            <a:ext cx="1713120" cy="64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22183" y="4143747"/>
            <a:ext cx="1367234" cy="108510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2616200" y="8128000"/>
            <a:ext cx="56896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3974623" y="8140700"/>
            <a:ext cx="297275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t>Communication Bus</a:t>
            </a:r>
          </a:p>
        </p:txBody>
      </p:sp>
      <p:sp>
        <p:nvSpPr>
          <p:cNvPr id="138" name="Shape 138"/>
          <p:cNvSpPr/>
          <p:nvPr/>
        </p:nvSpPr>
        <p:spPr>
          <a:xfrm flipV="1">
            <a:off x="2628900" y="7150100"/>
            <a:ext cx="0" cy="977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flipV="1">
            <a:off x="5168900" y="7150100"/>
            <a:ext cx="0" cy="977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" name="Shape 140"/>
          <p:cNvSpPr/>
          <p:nvPr/>
        </p:nvSpPr>
        <p:spPr>
          <a:xfrm flipV="1">
            <a:off x="8305800" y="7162800"/>
            <a:ext cx="0" cy="97790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" name="Shape 141"/>
          <p:cNvSpPr/>
          <p:nvPr/>
        </p:nvSpPr>
        <p:spPr>
          <a:xfrm flipV="1">
            <a:off x="9008301" y="5308812"/>
            <a:ext cx="336848" cy="578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42" name="Harwen-Simple-Hard-Driv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73057" y="4614291"/>
            <a:ext cx="6477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 flipH="1" flipV="1">
            <a:off x="7013926" y="5308812"/>
            <a:ext cx="578326" cy="5783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8662" y="1373259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15291" y="7325589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2" y="7094756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4779818" y="5953991"/>
            <a:ext cx="3865880" cy="1663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72146" y="6411191"/>
            <a:ext cx="250767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EBP - old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5819" y="7325588"/>
            <a:ext cx="1002441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9297" y="7188381"/>
            <a:ext cx="165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EBP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836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6000" dirty="0" smtClean="0"/>
              <a:t>Walking </a:t>
            </a:r>
            <a:r>
              <a:rPr sz="6000" dirty="0"/>
              <a:t>the Call Stack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58662" y="1373259"/>
            <a:ext cx="4816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b)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 = a + b;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return c;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algn="l"/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m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ain()</a:t>
            </a:r>
          </a:p>
          <a:p>
            <a:pPr algn="l"/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AddMe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(10,20);</a:t>
            </a: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is-IS" sz="28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69581" y="8281657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2" y="8009158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2" name="Left Brace 1"/>
          <p:cNvSpPr/>
          <p:nvPr/>
        </p:nvSpPr>
        <p:spPr>
          <a:xfrm flipH="1">
            <a:off x="4862948" y="3512013"/>
            <a:ext cx="805938" cy="1724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5614" y="4264068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Args</a:t>
            </a:r>
            <a:r>
              <a:rPr lang="en-US" sz="2400" dirty="0" smtClean="0"/>
              <a:t> to </a:t>
            </a:r>
            <a:r>
              <a:rPr lang="en-US" sz="2400" dirty="0" err="1" smtClean="0"/>
              <a:t>AddMe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4779818" y="5953991"/>
            <a:ext cx="3865880" cy="1663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72146" y="6411191"/>
            <a:ext cx="250767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EBP - old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5819" y="7325588"/>
            <a:ext cx="1002441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9297" y="7188381"/>
            <a:ext cx="165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EBP new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63204" y="7325591"/>
            <a:ext cx="2507672" cy="914400"/>
          </a:xfrm>
          <a:prstGeom prst="rect">
            <a:avLst/>
          </a:prstGeom>
          <a:solidFill>
            <a:srgbClr val="FF7B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xfrm>
            <a:off x="0" y="1"/>
            <a:ext cx="11054080" cy="1558636"/>
          </a:xfrm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lang="en-US" sz="6000" dirty="0" smtClean="0"/>
              <a:t>To reference data on the stack</a:t>
            </a:r>
            <a:endParaRPr sz="60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272147" y="2493818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07528" y="2495913"/>
            <a:ext cx="0" cy="69203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272146" y="2493816"/>
            <a:ext cx="2535381" cy="99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69581" y="8281657"/>
            <a:ext cx="1101436" cy="2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42" y="8009158"/>
            <a:ext cx="105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ESP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07527" y="206332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 memory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272146" y="4474333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72146" y="3505986"/>
            <a:ext cx="2535381" cy="99752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25819" y="468931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8(%EBP)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272146" y="5496791"/>
            <a:ext cx="2507672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72146" y="6411191"/>
            <a:ext cx="2507672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EBP - old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025819" y="7325588"/>
            <a:ext cx="1002441" cy="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69297" y="7188381"/>
            <a:ext cx="1657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EBP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63204" y="7325591"/>
            <a:ext cx="2507672" cy="914400"/>
          </a:xfrm>
          <a:prstGeom prst="rect">
            <a:avLst/>
          </a:prstGeom>
          <a:solidFill>
            <a:srgbClr val="FF7B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90425" y="3724654"/>
            <a:ext cx="1595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12(%EBP)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990425" y="5739791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4(%EBP)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072856" y="6559435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(%EBP)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934998" y="7630077"/>
            <a:ext cx="1537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-4(%EBP)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19646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Aside: Buffer Overflow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39470" indent="-339470" defTabSz="578358">
              <a:spcBef>
                <a:spcPts val="3100"/>
              </a:spcBef>
              <a:defRPr sz="2772"/>
            </a:pPr>
            <a:r>
              <a:t>Consider a function like:</a:t>
            </a:r>
            <a:br/>
            <a:r>
              <a:t>int f(int arg1, int arg2) {</a:t>
            </a:r>
            <a:br/>
            <a:r>
              <a:t>    char x[4];</a:t>
            </a:r>
            <a:br/>
            <a:r>
              <a:t>    ...</a:t>
            </a:r>
            <a:br/>
            <a:r>
              <a:t>}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Stack frame for function shown at right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Suppose inside f, we write past the end of array x?</a:t>
            </a:r>
          </a:p>
          <a:p>
            <a:pPr marL="339470" indent="-339470" defTabSz="578358">
              <a:spcBef>
                <a:spcPts val="3100"/>
              </a:spcBef>
              <a:defRPr sz="2772"/>
            </a:pPr>
            <a:r>
              <a:t>What gets overwritten? What happens when we execute ret?</a:t>
            </a:r>
          </a:p>
        </p:txBody>
      </p:sp>
      <p:graphicFrame>
        <p:nvGraphicFramePr>
          <p:cNvPr id="288" name="Table 288"/>
          <p:cNvGraphicFramePr/>
          <p:nvPr/>
        </p:nvGraphicFramePr>
        <p:xfrm>
          <a:off x="6623894" y="2603500"/>
          <a:ext cx="5334000" cy="6286496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x[0]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x[1]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x[2]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x[3]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saved base pointer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return address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arg1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arg2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Calling Conventions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A </a:t>
            </a:r>
            <a:r>
              <a:rPr i="1"/>
              <a:t>calling convention</a:t>
            </a:r>
            <a:r>
              <a:t> is a system-defined convention that tells you how to call a function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In general a calling convention will: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Say how to pass arguments to the function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Say who is responsible for cleaning up arguments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Specify where the return value will be placed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Say which registers will be preserved by the callee and which might be trashed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90727">
              <a:defRPr sz="6719"/>
            </a:pPr>
            <a:r>
              <a:t>gcc Calling Convention</a:t>
            </a:r>
            <a:br/>
            <a:r>
              <a:t>(32-bit)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Return value: %eax</a:t>
            </a:r>
          </a:p>
          <a:p>
            <a:r>
              <a:t>Arguments are passed on the stack:</a:t>
            </a:r>
          </a:p>
          <a:p>
            <a:pPr lvl="1"/>
            <a:r>
              <a:t>f(1, 2, 3)</a:t>
            </a:r>
          </a:p>
          <a:p>
            <a:pPr lvl="1"/>
            <a:r>
              <a:t>push 3</a:t>
            </a:r>
            <a:br/>
            <a:r>
              <a:t>push 2</a:t>
            </a:r>
            <a:br/>
            <a:r>
              <a:t>push 1</a:t>
            </a:r>
            <a:br/>
            <a:r>
              <a:t>call     &lt;f&gt;</a:t>
            </a:r>
          </a:p>
        </p:txBody>
      </p:sp>
      <p:graphicFrame>
        <p:nvGraphicFramePr>
          <p:cNvPr id="295" name="Table 295"/>
          <p:cNvGraphicFramePr/>
          <p:nvPr/>
        </p:nvGraphicFramePr>
        <p:xfrm>
          <a:off x="6144556" y="5047088"/>
          <a:ext cx="2554544" cy="38209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554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retaddr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22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490727">
              <a:defRPr sz="6719"/>
            </a:pPr>
            <a:r>
              <a:t>gcc Calling Convention</a:t>
            </a:r>
            <a:br/>
            <a:r>
              <a:t>(32-bit)</a:t>
            </a:r>
          </a:p>
        </p:txBody>
      </p:sp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Caller is responsible for cleaning arguments off the stack</a:t>
            </a:r>
          </a:p>
          <a:p>
            <a:pPr lvl="1"/>
            <a:r>
              <a:t>Note that this allows functions with variable numbers of arguments (varargs)</a:t>
            </a:r>
          </a:p>
          <a:p>
            <a:r>
              <a:t>%eax %ecx, %edx may be trashed by callee (must be saved by caller)</a:t>
            </a:r>
          </a:p>
          <a:p>
            <a:r>
              <a:t>%ebp, %ebx, %esi, %edi must be preserved by callee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Function Call</a:t>
            </a:r>
          </a:p>
        </p:txBody>
      </p:sp>
      <p:sp>
        <p:nvSpPr>
          <p:cNvPr id="123" name="Shape 123"/>
          <p:cNvSpPr/>
          <p:nvPr/>
        </p:nvSpPr>
        <p:spPr>
          <a:xfrm>
            <a:off x="3340955" y="2559049"/>
            <a:ext cx="6322890" cy="638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#include </a:t>
            </a:r>
            <a:r>
              <a:rPr dirty="0" smtClean="0">
                <a:solidFill>
                  <a:srgbClr val="C33720"/>
                </a:solidFill>
              </a:rPr>
              <a:t>&lt;stdio.h&gt;</a:t>
            </a:r>
            <a:endParaRPr dirty="0" smtClean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endParaRPr dirty="0" smtClean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g(</a:t>
            </a: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a)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000000"/>
                </a:solidFill>
              </a:rPr>
              <a:t>    </a:t>
            </a:r>
            <a:r>
              <a:rPr dirty="0" smtClean="0"/>
              <a:t>return</a:t>
            </a:r>
            <a:r>
              <a:rPr dirty="0" smtClean="0">
                <a:solidFill>
                  <a:srgbClr val="000000"/>
                </a:solidFill>
              </a:rPr>
              <a:t> a*</a:t>
            </a:r>
            <a:r>
              <a:rPr dirty="0" smtClean="0">
                <a:solidFill>
                  <a:srgbClr val="C33720"/>
                </a:solidFill>
              </a:rPr>
              <a:t>2</a:t>
            </a:r>
            <a:r>
              <a:rPr dirty="0" smtClean="0">
                <a:solidFill>
                  <a:srgbClr val="000000"/>
                </a:solidFill>
              </a:rPr>
              <a:t>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}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endParaRPr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f(</a:t>
            </a: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a, </a:t>
            </a: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b)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    </a:t>
            </a:r>
            <a:r>
              <a:rPr dirty="0" smtClean="0">
                <a:solidFill>
                  <a:srgbClr val="CE7924"/>
                </a:solidFill>
              </a:rPr>
              <a:t>return</a:t>
            </a:r>
            <a:r>
              <a:rPr dirty="0" smtClean="0"/>
              <a:t> g(a) + g(b);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}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endParaRPr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34BD26"/>
                </a:solidFill>
              </a:rPr>
              <a:t>int</a:t>
            </a:r>
            <a:r>
              <a:rPr dirty="0" smtClean="0"/>
              <a:t> main(</a:t>
            </a:r>
            <a:r>
              <a:rPr dirty="0" smtClean="0">
                <a:solidFill>
                  <a:srgbClr val="34BD26"/>
                </a:solidFill>
              </a:rPr>
              <a:t>void</a:t>
            </a:r>
            <a:r>
              <a:rPr dirty="0" smtClean="0"/>
              <a:t>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    printf(</a:t>
            </a:r>
            <a:r>
              <a:rPr dirty="0" smtClean="0">
                <a:solidFill>
                  <a:srgbClr val="C33720"/>
                </a:solidFill>
              </a:rPr>
              <a:t>"</a:t>
            </a:r>
            <a:r>
              <a:rPr dirty="0" smtClean="0">
                <a:solidFill>
                  <a:srgbClr val="D53BD3"/>
                </a:solidFill>
              </a:rPr>
              <a:t>%d\n</a:t>
            </a:r>
            <a:r>
              <a:rPr dirty="0" smtClean="0">
                <a:solidFill>
                  <a:srgbClr val="C33720"/>
                </a:solidFill>
              </a:rPr>
              <a:t>"</a:t>
            </a:r>
            <a:r>
              <a:rPr dirty="0" smtClean="0"/>
              <a:t>, f(</a:t>
            </a:r>
            <a:r>
              <a:rPr dirty="0" smtClean="0">
                <a:solidFill>
                  <a:srgbClr val="C33720"/>
                </a:solidFill>
              </a:rPr>
              <a:t>1</a:t>
            </a:r>
            <a:r>
              <a:rPr dirty="0" smtClean="0"/>
              <a:t>, </a:t>
            </a:r>
            <a:r>
              <a:rPr dirty="0" smtClean="0">
                <a:solidFill>
                  <a:srgbClr val="C33720"/>
                </a:solidFill>
              </a:rPr>
              <a:t>2</a:t>
            </a:r>
            <a:r>
              <a:rPr dirty="0" smtClean="0"/>
              <a:t>));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 smtClean="0">
                <a:solidFill>
                  <a:srgbClr val="000000"/>
                </a:solidFill>
              </a:rPr>
              <a:t>    </a:t>
            </a:r>
            <a:r>
              <a:rPr dirty="0" smtClean="0"/>
              <a:t>return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C33720"/>
                </a:solidFill>
              </a:rPr>
              <a:t>0</a:t>
            </a:r>
            <a:r>
              <a:rPr dirty="0" smtClean="0">
                <a:solidFill>
                  <a:srgbClr val="000000"/>
                </a:solidFill>
              </a:rPr>
              <a:t>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latin typeface="Menlo"/>
                <a:ea typeface="Menlo"/>
                <a:cs typeface="Menlo"/>
                <a:sym typeface="Menlo"/>
              </a:defRPr>
            </a:pPr>
            <a:r>
              <a:rPr dirty="0" smtClean="0"/>
              <a:t>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6389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</a:t>
            </a:r>
          </a:p>
        </p:txBody>
      </p:sp>
      <p:sp>
        <p:nvSpPr>
          <p:cNvPr id="126" name="Shape 126"/>
          <p:cNvSpPr/>
          <p:nvPr/>
        </p:nvSpPr>
        <p:spPr>
          <a:xfrm>
            <a:off x="1245939" y="2197100"/>
            <a:ext cx="10512922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08048428 &lt;main&gt;: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8048428:       8d 4c 24 04             lea    0x4(%esp),%ecx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804842c:       83 e4 f0                and    $0xfffffff0,%esp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804842f:       ff 71 fc                pushl  -0x4(%ecx)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8048432:       55                      push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8048433:       89 e5                   mov    %esp,%ebp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8048435:       51                      push   %ecx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8048436:       83 ec 04                sub    $0x4,%esp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8048439:       6a 02                   push   $0x2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804843b:       6a 01                   push   $0x1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804843d:       e8 c3 ff ff ff          call   8048405 &lt;f&gt;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8048442:       83 c4 08                add    $0x8,%esp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8048445:       83 ec 08                sub    $0x8,%esp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8048448:       50                      push   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8048449:       68 00 85 04 08          push   $0x8048500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804844e:       e8 7d fe ff ff          call   80482d0 &lt;printf@plt&gt;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8048453:       83 c4 10                add    $0x10,%esp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8048456:       b8 00 00 00 00          mov    $0x0,%eax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804845b:       8b 4d fc                mov    -0x4(%ebp),%ecx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804845e:       c9                      leave 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804845f:       8d 61 fc                lea    -0x4(%ecx),%esp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 8048462:       c3                      ret    </a:t>
            </a:r>
          </a:p>
        </p:txBody>
      </p:sp>
    </p:spTree>
    <p:extLst>
      <p:ext uri="{BB962C8B-B14F-4D97-AF65-F5344CB8AC3E}">
        <p14:creationId xmlns:p14="http://schemas.microsoft.com/office/powerpoint/2010/main" val="4110690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</a:t>
            </a:r>
          </a:p>
        </p:txBody>
      </p:sp>
      <p:sp>
        <p:nvSpPr>
          <p:cNvPr id="129" name="Shape 129"/>
          <p:cNvSpPr/>
          <p:nvPr/>
        </p:nvSpPr>
        <p:spPr>
          <a:xfrm>
            <a:off x="1387391" y="3263899"/>
            <a:ext cx="10230018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08048405 &lt;f&gt;: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8048405:       55                      push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8048406:       89 e5                   mov    %esp,%ebp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8048408:       53                      push   %ebx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8048409:       ff 75 08                pushl  0x8(%ebp)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804840c:       e8 ea ff ff ff          call   80483fb &lt;g&gt;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8048411:       83 c4 04                add    $0x4,%esp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8048414:       89 c3                   mov    %eax,%ebx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8048416:       ff 75 0c                pushl  0xc(%ebp)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8048419:       e8 dd ff ff ff          call   80483fb &lt;g&gt;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804841e:       83 c4 04                add    $0x4,%esp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8048421:       01 d8                   add    %ebx,%eax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8048423:       8b 5d fc                mov    -0x4(%ebp),%ebx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8048426:       c9                      leave 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8048427:       c3                      ret    </a:t>
            </a:r>
          </a:p>
        </p:txBody>
      </p:sp>
    </p:spTree>
    <p:extLst>
      <p:ext uri="{BB962C8B-B14F-4D97-AF65-F5344CB8AC3E}">
        <p14:creationId xmlns:p14="http://schemas.microsoft.com/office/powerpoint/2010/main" val="3823284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/>
          </a:bodyPr>
          <a:lstStyle/>
          <a:p>
            <a:pPr marL="351155" indent="-351155" defTabSz="461518">
              <a:spcBef>
                <a:spcPts val="3300"/>
              </a:spcBef>
              <a:defRPr sz="2844"/>
            </a:pPr>
            <a:r>
              <a:t>CPU: the part that actually carries out computations</a:t>
            </a:r>
          </a:p>
          <a:p>
            <a:pPr marL="351155" indent="-351155" defTabSz="461518">
              <a:spcBef>
                <a:spcPts val="3300"/>
              </a:spcBef>
              <a:defRPr sz="2844"/>
            </a:pPr>
            <a:r>
              <a:t>RAM: "fast", volatile storage for code and data</a:t>
            </a:r>
          </a:p>
          <a:p>
            <a:pPr marL="351155" indent="-351155" defTabSz="461518">
              <a:spcBef>
                <a:spcPts val="3300"/>
              </a:spcBef>
              <a:defRPr sz="2844"/>
            </a:pPr>
            <a:r>
              <a:t>Devices: the things that actually do input &amp; output</a:t>
            </a:r>
          </a:p>
          <a:p>
            <a:pPr marL="351155" indent="-351155" defTabSz="461518">
              <a:spcBef>
                <a:spcPts val="3300"/>
              </a:spcBef>
              <a:defRPr sz="2844"/>
            </a:pPr>
            <a:r>
              <a:t>Communications bus: typically several of these</a:t>
            </a:r>
          </a:p>
          <a:p>
            <a:pPr marL="702310" lvl="1" indent="-351155" defTabSz="461518">
              <a:spcBef>
                <a:spcPts val="3300"/>
              </a:spcBef>
              <a:defRPr sz="2844"/>
            </a:pPr>
            <a:r>
              <a:t>ISA (older): original bus of the IBM PC</a:t>
            </a:r>
          </a:p>
          <a:p>
            <a:pPr marL="702310" lvl="1" indent="-351155" defTabSz="461518">
              <a:spcBef>
                <a:spcPts val="3300"/>
              </a:spcBef>
              <a:defRPr sz="2844"/>
            </a:pPr>
            <a:r>
              <a:t>PCI: introduced in 1992; much faster &amp; has automatic peripheral configuration</a:t>
            </a:r>
          </a:p>
          <a:p>
            <a:pPr marL="702310" lvl="1" indent="-351155" defTabSz="461518">
              <a:spcBef>
                <a:spcPts val="3300"/>
              </a:spcBef>
              <a:defRPr sz="2844"/>
            </a:pPr>
            <a:r>
              <a:t>PCI Express: introduced 2004, dominant in PC hardware today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</a:t>
            </a:r>
          </a:p>
        </p:txBody>
      </p:sp>
      <p:sp>
        <p:nvSpPr>
          <p:cNvPr id="132" name="Shape 132"/>
          <p:cNvSpPr/>
          <p:nvPr/>
        </p:nvSpPr>
        <p:spPr>
          <a:xfrm>
            <a:off x="993619" y="3505199"/>
            <a:ext cx="11017561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080483fb &lt;g&gt;: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80483fb:       55                      push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80483fc:       89 e5                   mov    %esp,%ebp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80483fe:       8b 45 08                mov    0x8(%ebp),%eax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8048401:       01 c0                   add    %eax,%eax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8048403:       5d                      pop    %ebp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8048404:       c3                      ret    </a:t>
            </a:r>
          </a:p>
        </p:txBody>
      </p:sp>
    </p:spTree>
    <p:extLst>
      <p:ext uri="{BB962C8B-B14F-4D97-AF65-F5344CB8AC3E}">
        <p14:creationId xmlns:p14="http://schemas.microsoft.com/office/powerpoint/2010/main" val="5227671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Walkthrough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great way to understand what's going on is to step through a program in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gdb</a:t>
            </a:r>
          </a:p>
          <a:p>
            <a:r>
              <a:rPr dirty="0"/>
              <a:t>You'll also use gdb to debug the OS, so it's good to become familiar with it</a:t>
            </a:r>
          </a:p>
          <a:p>
            <a:r>
              <a:rPr dirty="0"/>
              <a:t>On OS X the default debugger is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lldb</a:t>
            </a:r>
            <a:r>
              <a:rPr dirty="0"/>
              <a:t>, which has different syntax for commands (it is possible to install gdb instead, though</a:t>
            </a:r>
            <a:r>
              <a:rPr dirty="0" smtClean="0"/>
              <a:t>)</a:t>
            </a:r>
            <a:endParaRPr lang="en-US" dirty="0" smtClean="0"/>
          </a:p>
          <a:p>
            <a:r>
              <a:rPr lang="en-US" dirty="0" smtClean="0"/>
              <a:t>If you are brave and want to install </a:t>
            </a:r>
            <a:r>
              <a:rPr lang="en-US" dirty="0" err="1" smtClean="0"/>
              <a:t>gdb</a:t>
            </a:r>
            <a:r>
              <a:rPr lang="en-US" dirty="0" smtClean="0"/>
              <a:t> in OS X:</a:t>
            </a:r>
          </a:p>
          <a:p>
            <a:pPr lvl="1"/>
            <a:r>
              <a:rPr lang="en-US" dirty="0" smtClean="0"/>
              <a:t>you can do:</a:t>
            </a:r>
          </a:p>
          <a:p>
            <a:pPr lvl="2"/>
            <a:r>
              <a:rPr lang="en-US" b="1" dirty="0" smtClean="0"/>
              <a:t>Brew install </a:t>
            </a:r>
            <a:r>
              <a:rPr lang="en-US" b="1" dirty="0" err="1" smtClean="0"/>
              <a:t>gdb</a:t>
            </a:r>
            <a:endParaRPr lang="en-US" b="1" dirty="0" smtClean="0"/>
          </a:p>
          <a:p>
            <a:pPr lvl="1"/>
            <a:r>
              <a:rPr lang="en-US" dirty="0" smtClean="0"/>
              <a:t>Then sign the </a:t>
            </a:r>
            <a:r>
              <a:rPr lang="en-US" dirty="0" err="1" smtClean="0"/>
              <a:t>binaires</a:t>
            </a:r>
            <a:r>
              <a:rPr lang="en-US" dirty="0" smtClean="0"/>
              <a:t> with these instructions. </a:t>
            </a:r>
          </a:p>
          <a:p>
            <a:pPr lvl="2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stackoverflow.com/questions/18423124/please-check-gdb-is-codesigned-see-taskgated8-how-to-get-gdb-installed-w</a:t>
            </a:r>
            <a:r>
              <a:rPr lang="en-US" dirty="0" smtClean="0"/>
              <a:t> </a:t>
            </a:r>
          </a:p>
          <a:p>
            <a:pPr lvl="1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9069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GDB with 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compile with </a:t>
            </a:r>
            <a:r>
              <a:rPr lang="en-US" dirty="0" err="1" smtClean="0"/>
              <a:t>gdb</a:t>
            </a:r>
            <a:r>
              <a:rPr lang="en-US" dirty="0" smtClean="0"/>
              <a:t> symbols: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Gcc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–g 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filename.c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 -o filename</a:t>
            </a:r>
          </a:p>
          <a:p>
            <a:r>
              <a:rPr lang="en-US" dirty="0" smtClean="0"/>
              <a:t>Important commands:</a:t>
            </a:r>
          </a:p>
          <a:p>
            <a:endParaRPr lang="en-US" dirty="0"/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2804"/>
              </p:ext>
            </p:extLst>
          </p:nvPr>
        </p:nvGraphicFramePr>
        <p:xfrm>
          <a:off x="1315412" y="4960769"/>
          <a:ext cx="10343188" cy="33710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802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0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the first 10 lines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r>
                        <a:rPr lang="en-US" baseline="0" dirty="0" smtClean="0"/>
                        <a:t> &lt;line&gt; or b &lt;</a:t>
                      </a:r>
                      <a:r>
                        <a:rPr lang="en-US" baseline="0" dirty="0" err="1" smtClean="0"/>
                        <a:t>func</a:t>
                      </a:r>
                      <a:r>
                        <a:rPr lang="en-US" baseline="0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at line or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execution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Info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the registers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 &lt;variable&gt;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17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Gdb</a:t>
            </a:r>
            <a:r>
              <a:rPr lang="en-US" dirty="0" smtClean="0"/>
              <a:t> with assembly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2351"/>
              </p:ext>
            </p:extLst>
          </p:nvPr>
        </p:nvGraphicFramePr>
        <p:xfrm>
          <a:off x="975360" y="4347151"/>
          <a:ext cx="10343188" cy="38526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802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0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Command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List</a:t>
                      </a:r>
                      <a:r>
                        <a:rPr lang="en-US" baseline="0" dirty="0" smtClean="0"/>
                        <a:t> the first 10 lines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r>
                        <a:rPr lang="en-US" baseline="0" dirty="0" smtClean="0"/>
                        <a:t> &lt;line&gt; or b &lt;</a:t>
                      </a:r>
                      <a:r>
                        <a:rPr lang="en-US" baseline="0" dirty="0" err="1" smtClean="0"/>
                        <a:t>func</a:t>
                      </a:r>
                      <a:r>
                        <a:rPr lang="en-US" baseline="0" dirty="0" smtClean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Breakpoint at line or 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Continue</a:t>
                      </a:r>
                      <a:r>
                        <a:rPr lang="en-US" baseline="0" dirty="0" smtClean="0"/>
                        <a:t> execution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Info registers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all the registers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smtClean="0"/>
                        <a:t>P &lt;variable&gt;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Print variable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8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Dissassemble</a:t>
                      </a:r>
                      <a:r>
                        <a:rPr lang="en-US" baseline="0" dirty="0" smtClean="0"/>
                        <a:t> 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774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xv6 Bootloader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Recall: x86 processors start out in 16-bit </a:t>
            </a:r>
            <a:r>
              <a:rPr i="1" dirty="0"/>
              <a:t>real mode</a:t>
            </a:r>
            <a:r>
              <a:rPr dirty="0"/>
              <a:t> (pretends to be an 8088 processor from 1979)</a:t>
            </a:r>
          </a:p>
          <a:p>
            <a:r>
              <a:rPr dirty="0"/>
              <a:t>BIOS loads the bootloader (512 bytes) at </a:t>
            </a:r>
            <a:r>
              <a:rPr dirty="0">
                <a:latin typeface="Menlo"/>
                <a:ea typeface="Menlo"/>
                <a:cs typeface="Menlo"/>
                <a:sym typeface="Menlo"/>
              </a:rPr>
              <a:t>0x7c00</a:t>
            </a:r>
          </a:p>
          <a:p>
            <a:r>
              <a:rPr dirty="0"/>
              <a:t>The very first piece of xv6 code that runs is its bootloader (bootasm.S) – 16-bit assembly, mostly</a:t>
            </a:r>
          </a:p>
          <a:p>
            <a:r>
              <a:rPr dirty="0"/>
              <a:t>Once it has set up some essential things, it transitions into </a:t>
            </a:r>
            <a:r>
              <a:rPr i="1" dirty="0"/>
              <a:t>protected mode</a:t>
            </a:r>
            <a:r>
              <a:rPr dirty="0"/>
              <a:t> and calls into C code (</a:t>
            </a:r>
            <a:r>
              <a:rPr b="1" dirty="0"/>
              <a:t>bootmain.c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4524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Preliminaries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During the BIOS's hardware initialization, it enabled hardware interrupts</a:t>
            </a:r>
          </a:p>
          <a:p>
            <a:pPr lvl="1"/>
            <a:r>
              <a:rPr dirty="0"/>
              <a:t>We don't know what its interrupt handlers look like, and we don't want to deal with interrupts yet</a:t>
            </a:r>
          </a:p>
          <a:p>
            <a:pPr lvl="1"/>
            <a:r>
              <a:rPr dirty="0"/>
              <a:t>So xv6 uses the x86 </a:t>
            </a:r>
            <a:r>
              <a:rPr dirty="0">
                <a:solidFill>
                  <a:srgbClr val="FF0000"/>
                </a:solidFill>
                <a:latin typeface="Menlo"/>
                <a:ea typeface="Menlo"/>
                <a:cs typeface="Menlo"/>
                <a:sym typeface="Menlo"/>
              </a:rPr>
              <a:t>cli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instruction to disable interrupts.</a:t>
            </a:r>
          </a:p>
          <a:p>
            <a:r>
              <a:rPr dirty="0"/>
              <a:t>We also don't know the state of segment registers, so we clear them</a:t>
            </a:r>
          </a:p>
        </p:txBody>
      </p:sp>
    </p:spTree>
    <p:extLst>
      <p:ext uri="{BB962C8B-B14F-4D97-AF65-F5344CB8AC3E}">
        <p14:creationId xmlns:p14="http://schemas.microsoft.com/office/powerpoint/2010/main" val="12118992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1784564"/>
            <a:ext cx="13186302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CE7924"/>
                </a:solidFill>
              </a:rPr>
              <a:t>.code</a:t>
            </a:r>
            <a:r>
              <a:rPr sz="3200" dirty="0">
                <a:solidFill>
                  <a:srgbClr val="C33720"/>
                </a:solidFill>
              </a:rPr>
              <a:t>16</a:t>
            </a:r>
            <a:r>
              <a:rPr sz="3200" dirty="0">
                <a:solidFill>
                  <a:srgbClr val="000000"/>
                </a:solidFill>
              </a:rPr>
              <a:t>                    </a:t>
            </a:r>
            <a:r>
              <a:rPr sz="3200" dirty="0" smtClean="0"/>
              <a:t># </a:t>
            </a:r>
            <a:r>
              <a:rPr sz="3200" dirty="0"/>
              <a:t>Assemble for 16-bit mode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/>
              <a:t>.globl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34BBC7"/>
                </a:solidFill>
              </a:rPr>
              <a:t>start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/>
              <a:t>start</a:t>
            </a:r>
            <a:r>
              <a:rPr sz="3200" dirty="0"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cli</a:t>
            </a:r>
            <a:r>
              <a:rPr sz="3200" dirty="0">
                <a:solidFill>
                  <a:srgbClr val="000000"/>
                </a:solidFill>
              </a:rPr>
              <a:t>                      </a:t>
            </a:r>
            <a:r>
              <a:rPr sz="3200" dirty="0" smtClean="0"/>
              <a:t># </a:t>
            </a:r>
            <a:r>
              <a:rPr sz="3200" dirty="0"/>
              <a:t>BIOS enabled interrupts</a:t>
            </a:r>
            <a:r>
              <a:rPr sz="3200" dirty="0" smtClean="0"/>
              <a:t>;</a:t>
            </a:r>
            <a:endParaRPr lang="en-US" sz="3200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lang="en-US" sz="3200" dirty="0"/>
              <a:t>	</a:t>
            </a:r>
            <a:r>
              <a:rPr lang="en-US" sz="3200" dirty="0" smtClean="0"/>
              <a:t>															  # </a:t>
            </a:r>
            <a:r>
              <a:rPr sz="3200" dirty="0" smtClean="0"/>
              <a:t>disable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/>
              <a:t># Zero data segment registers DS, ES, and SS.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xorw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Set %ax to zero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movw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ds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-&gt; Data Segment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movw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es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-&gt; Extra Segment</a:t>
            </a:r>
            <a:endParaRPr sz="3200" dirty="0"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3200" dirty="0">
                <a:solidFill>
                  <a:srgbClr val="000000"/>
                </a:solidFill>
              </a:rPr>
              <a:t>  </a:t>
            </a:r>
            <a:r>
              <a:rPr sz="3200" dirty="0">
                <a:solidFill>
                  <a:srgbClr val="34BBC7"/>
                </a:solidFill>
              </a:rPr>
              <a:t>movw</a:t>
            </a:r>
            <a:r>
              <a:rPr sz="3200" dirty="0">
                <a:solidFill>
                  <a:srgbClr val="000000"/>
                </a:solidFill>
              </a:rPr>
              <a:t>    %</a:t>
            </a:r>
            <a:r>
              <a:rPr sz="3200" dirty="0">
                <a:solidFill>
                  <a:srgbClr val="34BBC7"/>
                </a:solidFill>
              </a:rPr>
              <a:t>ax</a:t>
            </a:r>
            <a:r>
              <a:rPr sz="3200" dirty="0">
                <a:solidFill>
                  <a:srgbClr val="000000"/>
                </a:solidFill>
              </a:rPr>
              <a:t>,%</a:t>
            </a:r>
            <a:r>
              <a:rPr sz="3200" dirty="0">
                <a:solidFill>
                  <a:srgbClr val="34BBC7"/>
                </a:solidFill>
              </a:rPr>
              <a:t>ss</a:t>
            </a:r>
            <a:r>
              <a:rPr sz="3200" dirty="0">
                <a:solidFill>
                  <a:srgbClr val="000000"/>
                </a:solidFill>
              </a:rPr>
              <a:t>             </a:t>
            </a:r>
            <a:r>
              <a:rPr sz="3200" dirty="0"/>
              <a:t># -&gt; Stack Segment</a:t>
            </a:r>
            <a:endParaRPr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597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Ugly A20 Hack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75360" y="3037896"/>
            <a:ext cx="11054080" cy="5761126"/>
          </a:xfrm>
          <a:prstGeom prst="rect">
            <a:avLst/>
          </a:prstGeom>
        </p:spPr>
        <p:txBody>
          <a:bodyPr/>
          <a:lstStyle/>
          <a:p>
            <a:r>
              <a:rPr dirty="0"/>
              <a:t>At boot, one of the memory address lines (A20) is forced to 0</a:t>
            </a:r>
          </a:p>
          <a:p>
            <a:r>
              <a:rPr dirty="0"/>
              <a:t>This is for backward compatibility with the original 8088/8086, where addresses over 1MB wrapped </a:t>
            </a:r>
            <a:r>
              <a:rPr dirty="0" smtClean="0"/>
              <a:t>around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en.wikipedia.org/wiki/A20_line</a:t>
            </a:r>
            <a:endParaRPr lang="en-US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815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Aside: the XBOX A20 Hack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3900"/>
              </a:spcBef>
              <a:defRPr sz="3348"/>
            </a:pPr>
            <a:r>
              <a:t>The original XBOX was basically just a PC</a:t>
            </a:r>
          </a:p>
          <a:p>
            <a:pPr marL="413384" indent="-413384" defTabSz="543305">
              <a:spcBef>
                <a:spcPts val="3900"/>
              </a:spcBef>
              <a:defRPr sz="3348"/>
            </a:pPr>
            <a:r>
              <a:t>But very locked down to prevent people from running their own programs (or pirated games)</a:t>
            </a:r>
          </a:p>
          <a:p>
            <a:pPr marL="413384" indent="-413384" defTabSz="543305">
              <a:spcBef>
                <a:spcPts val="3900"/>
              </a:spcBef>
              <a:defRPr sz="3348"/>
            </a:pPr>
            <a:r>
              <a:t>XBOX hackers realized that by physically connecting the A20 pin on the processor to ground, they could force the XBOX to run code starting at 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t>FFFF0 instead of 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t>FFFF0</a:t>
            </a:r>
          </a:p>
          <a:p>
            <a:pPr marL="413384" indent="-413384" defTabSz="543305">
              <a:spcBef>
                <a:spcPts val="3900"/>
              </a:spcBef>
              <a:defRPr sz="3348"/>
            </a:pPr>
            <a:r>
              <a:t>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t>FFFF0 was </a:t>
            </a:r>
            <a:r>
              <a:rPr i="1"/>
              <a:t>writeable</a:t>
            </a:r>
            <a:r>
              <a:t> flash memory, 0xFF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t>FFFF0 was </a:t>
            </a:r>
            <a:r>
              <a:rPr i="1"/>
              <a:t>ROM</a:t>
            </a:r>
          </a:p>
        </p:txBody>
      </p:sp>
    </p:spTree>
    <p:extLst>
      <p:ext uri="{BB962C8B-B14F-4D97-AF65-F5344CB8AC3E}">
        <p14:creationId xmlns:p14="http://schemas.microsoft.com/office/powerpoint/2010/main" val="9705661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</p:spTree>
    <p:extLst>
      <p:ext uri="{BB962C8B-B14F-4D97-AF65-F5344CB8AC3E}">
        <p14:creationId xmlns:p14="http://schemas.microsoft.com/office/powerpoint/2010/main" val="472745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pic>
        <p:nvPicPr>
          <p:cNvPr id="149" name="pasted-imag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6950" y="2743759"/>
            <a:ext cx="8470900" cy="65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4070553" y="2051050"/>
            <a:ext cx="48636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(slightly less simplified)</a:t>
            </a:r>
          </a:p>
        </p:txBody>
      </p:sp>
      <p:sp>
        <p:nvSpPr>
          <p:cNvPr id="151" name="Shape 151"/>
          <p:cNvSpPr/>
          <p:nvPr/>
        </p:nvSpPr>
        <p:spPr>
          <a:xfrm>
            <a:off x="4432242" y="9233605"/>
            <a:ext cx="4140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Diagram by Vaughn Aubuchon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51" name="Shape 151"/>
          <p:cNvSpPr/>
          <p:nvPr/>
        </p:nvSpPr>
        <p:spPr>
          <a:xfrm>
            <a:off x="5009728" y="908050"/>
            <a:ext cx="62619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I/O Port for Keyboard Status</a:t>
            </a:r>
          </a:p>
        </p:txBody>
      </p:sp>
      <p:sp>
        <p:nvSpPr>
          <p:cNvPr id="152" name="Shape 152"/>
          <p:cNvSpPr/>
          <p:nvPr/>
        </p:nvSpPr>
        <p:spPr>
          <a:xfrm flipH="1">
            <a:off x="3396505" y="1530399"/>
            <a:ext cx="2936975" cy="1484413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433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55" name="Shape 155"/>
          <p:cNvSpPr/>
          <p:nvPr/>
        </p:nvSpPr>
        <p:spPr>
          <a:xfrm>
            <a:off x="2880667" y="1212850"/>
            <a:ext cx="8919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 next byte to Controller Output Port</a:t>
            </a:r>
          </a:p>
        </p:txBody>
      </p:sp>
      <p:sp>
        <p:nvSpPr>
          <p:cNvPr id="156" name="Shape 156"/>
          <p:cNvSpPr/>
          <p:nvPr/>
        </p:nvSpPr>
        <p:spPr>
          <a:xfrm flipH="1">
            <a:off x="3256260" y="1842690"/>
            <a:ext cx="2809627" cy="2373165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016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59" name="Shape 159"/>
          <p:cNvSpPr/>
          <p:nvPr/>
        </p:nvSpPr>
        <p:spPr>
          <a:xfrm>
            <a:off x="4628641" y="1212850"/>
            <a:ext cx="32649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PS/2 Data Port</a:t>
            </a:r>
          </a:p>
        </p:txBody>
      </p:sp>
      <p:sp>
        <p:nvSpPr>
          <p:cNvPr id="160" name="Shape 160"/>
          <p:cNvSpPr/>
          <p:nvPr/>
        </p:nvSpPr>
        <p:spPr>
          <a:xfrm flipH="1">
            <a:off x="3905101" y="1842690"/>
            <a:ext cx="2160786" cy="5161262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310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7270849" y="1308100"/>
            <a:ext cx="277615" cy="482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905690" y="2082799"/>
            <a:ext cx="11193420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Physical address line A20 is tied to zero so that the first PCs 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with 2 MB would run software that assumed 1 MB.  Undo that.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0xd1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0xd1 -&gt; port 0x64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C3372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inb</a:t>
            </a:r>
            <a:r>
              <a:rPr>
                <a:solidFill>
                  <a:srgbClr val="000000"/>
                </a:solidFill>
              </a:rPr>
              <a:t>     $</a:t>
            </a:r>
            <a:r>
              <a:rPr>
                <a:solidFill>
                  <a:srgbClr val="C33720"/>
                </a:solidFill>
              </a:rPr>
              <a:t>0x64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Wait for not busy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testb</a:t>
            </a:r>
            <a:r>
              <a:rPr>
                <a:solidFill>
                  <a:srgbClr val="000000"/>
                </a:solidFill>
              </a:rPr>
              <a:t>   $</a:t>
            </a:r>
            <a:r>
              <a:rPr>
                <a:solidFill>
                  <a:srgbClr val="C33720"/>
                </a:solidFill>
              </a:rPr>
              <a:t>0x2</a:t>
            </a:r>
            <a:r>
              <a:rPr>
                <a:solidFill>
                  <a:srgbClr val="000000"/>
                </a:solidFill>
              </a:rPr>
              <a:t>,%</a:t>
            </a:r>
            <a:r>
              <a:t>al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jnz</a:t>
            </a:r>
            <a:r>
              <a:rPr>
                <a:solidFill>
                  <a:srgbClr val="000000"/>
                </a:solidFill>
              </a:rPr>
              <a:t>     </a:t>
            </a:r>
            <a:r>
              <a:t>seta20</a:t>
            </a:r>
            <a:r>
              <a:rPr>
                <a:solidFill>
                  <a:srgbClr val="000000"/>
                </a:solidFill>
              </a:rPr>
              <a:t>.</a:t>
            </a:r>
            <a:r>
              <a:rPr>
                <a:solidFill>
                  <a:srgbClr val="C3372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movb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0xdf</a:t>
            </a:r>
            <a:r>
              <a:rPr>
                <a:solidFill>
                  <a:srgbClr val="000000"/>
                </a:solidFill>
              </a:rPr>
              <a:t>,%</a:t>
            </a:r>
            <a:r>
              <a:rPr>
                <a:solidFill>
                  <a:srgbClr val="34BBC7"/>
                </a:solidFill>
              </a:rPr>
              <a:t>al</a:t>
            </a:r>
            <a:r>
              <a:rPr>
                <a:solidFill>
                  <a:srgbClr val="000000"/>
                </a:solidFill>
              </a:rPr>
              <a:t>               </a:t>
            </a:r>
            <a:r>
              <a:t># 0xdf -&gt; port 0x60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outb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al</a:t>
            </a:r>
            <a:r>
              <a:t>,$</a:t>
            </a:r>
            <a:r>
              <a:rPr>
                <a:solidFill>
                  <a:srgbClr val="C33720"/>
                </a:solidFill>
              </a:rPr>
              <a:t>0x60</a:t>
            </a:r>
          </a:p>
        </p:txBody>
      </p:sp>
      <p:sp>
        <p:nvSpPr>
          <p:cNvPr id="164" name="Shape 164"/>
          <p:cNvSpPr/>
          <p:nvPr/>
        </p:nvSpPr>
        <p:spPr>
          <a:xfrm>
            <a:off x="4353706" y="1225550"/>
            <a:ext cx="34845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0xdf = 11011111</a:t>
            </a:r>
          </a:p>
        </p:txBody>
      </p:sp>
      <p:sp>
        <p:nvSpPr>
          <p:cNvPr id="165" name="Shape 165"/>
          <p:cNvSpPr/>
          <p:nvPr/>
        </p:nvSpPr>
        <p:spPr>
          <a:xfrm flipH="1">
            <a:off x="3190130" y="1842690"/>
            <a:ext cx="2875757" cy="4816526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120097" y="368300"/>
            <a:ext cx="25791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A20 Enable</a:t>
            </a:r>
          </a:p>
        </p:txBody>
      </p:sp>
      <p:sp>
        <p:nvSpPr>
          <p:cNvPr id="167" name="Shape 167"/>
          <p:cNvSpPr/>
          <p:nvPr/>
        </p:nvSpPr>
        <p:spPr>
          <a:xfrm>
            <a:off x="7408674" y="940990"/>
            <a:ext cx="1" cy="369757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8089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Transitioning into</a:t>
            </a:r>
          </a:p>
          <a:p>
            <a:pPr defTabSz="490727">
              <a:defRPr sz="6719"/>
            </a:pPr>
            <a:r>
              <a:t>Protected Mode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To run 32-bit code, we need to transition into </a:t>
            </a:r>
            <a:r>
              <a:rPr i="1"/>
              <a:t>protected mode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A key feature here is that the meaning of the segment registers (%cs, %ds, etc.) changes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Instead of just holding extra bits for memory addresses, they </a:t>
            </a:r>
            <a:r>
              <a:rPr i="1"/>
              <a:t>select</a:t>
            </a:r>
            <a:r>
              <a:t> a particular </a:t>
            </a:r>
            <a:r>
              <a:rPr i="1"/>
              <a:t>segment descriptor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rPr i="1"/>
              <a:t>Segment descriptor</a:t>
            </a:r>
            <a:r>
              <a:t> gives the base address, size, and permissions of that memory segment</a:t>
            </a:r>
          </a:p>
        </p:txBody>
      </p:sp>
    </p:spTree>
    <p:extLst>
      <p:ext uri="{BB962C8B-B14F-4D97-AF65-F5344CB8AC3E}">
        <p14:creationId xmlns:p14="http://schemas.microsoft.com/office/powerpoint/2010/main" val="187273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Segments in xv6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with most modern OSes, xv6 makes very little use of segmentation</a:t>
            </a:r>
          </a:p>
          <a:p>
            <a:r>
              <a:t>The segments it defines just give a 1-1 mapping between logical and physical addresses</a:t>
            </a:r>
          </a:p>
          <a:p>
            <a:r>
              <a:t>Later, it will set up the </a:t>
            </a:r>
            <a:r>
              <a:rPr i="1"/>
              <a:t>paging hardware</a:t>
            </a:r>
            <a:r>
              <a:t> and use </a:t>
            </a:r>
            <a:r>
              <a:rPr i="1"/>
              <a:t>virtual addresses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73875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6880"/>
            </a:lvl1pPr>
          </a:lstStyle>
          <a:p>
            <a:r>
              <a:t>The Global Descriptor Table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4828" y="3461146"/>
            <a:ext cx="10160001" cy="153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1463471" y="2708473"/>
            <a:ext cx="43315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Segment Descriptor:</a:t>
            </a:r>
          </a:p>
        </p:txBody>
      </p:sp>
      <p:sp>
        <p:nvSpPr>
          <p:cNvPr id="181" name="Shape 181"/>
          <p:cNvSpPr/>
          <p:nvPr/>
        </p:nvSpPr>
        <p:spPr>
          <a:xfrm>
            <a:off x="1784985" y="6248400"/>
            <a:ext cx="943483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gdt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SEG_NULLASM</a:t>
            </a:r>
            <a:r>
              <a:t>                             </a:t>
            </a:r>
            <a:r>
              <a:rPr>
                <a:solidFill>
                  <a:srgbClr val="5330E1"/>
                </a:solidFill>
              </a:rPr>
              <a:t># null seg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SEG_ASM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4BBC7"/>
                </a:solidFill>
              </a:rPr>
              <a:t>STA_X</a:t>
            </a:r>
            <a:r>
              <a:t>|STA_R, 0x0, 0xffffffff)   # code seg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SEG_ASM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34BBC7"/>
                </a:solidFill>
              </a:rPr>
              <a:t>STA_W</a:t>
            </a:r>
            <a:r>
              <a:rPr>
                <a:solidFill>
                  <a:srgbClr val="000000"/>
                </a:solidFill>
              </a:rPr>
              <a:t>, </a:t>
            </a:r>
            <a:r>
              <a:t>0x0</a:t>
            </a:r>
            <a:r>
              <a:rPr>
                <a:solidFill>
                  <a:srgbClr val="000000"/>
                </a:solidFill>
              </a:rPr>
              <a:t>, </a:t>
            </a:r>
            <a:r>
              <a:t>0xffffffff</a:t>
            </a:r>
            <a:r>
              <a:rPr>
                <a:solidFill>
                  <a:srgbClr val="000000"/>
                </a:solidFill>
              </a:rPr>
              <a:t>)         </a:t>
            </a:r>
            <a:r>
              <a:rPr>
                <a:solidFill>
                  <a:srgbClr val="5330E1"/>
                </a:solidFill>
              </a:rPr>
              <a:t># data seg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478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2316385" y="2927349"/>
            <a:ext cx="8372030" cy="443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Switch from real to protected mode.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# Use a bootstrap GDT that makes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virtual addresses map directly to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# physical addresses so that the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effective memory map doesn't change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# during the transition.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lgdt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gdtdesc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cr0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orl</a:t>
            </a:r>
            <a:r>
              <a:t>     $</a:t>
            </a:r>
            <a:r>
              <a:rPr>
                <a:solidFill>
                  <a:srgbClr val="34BBC7"/>
                </a:solidFill>
              </a:rPr>
              <a:t>CR0_PE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cr0</a:t>
            </a:r>
          </a:p>
        </p:txBody>
      </p:sp>
    </p:spTree>
    <p:extLst>
      <p:ext uri="{BB962C8B-B14F-4D97-AF65-F5344CB8AC3E}">
        <p14:creationId xmlns:p14="http://schemas.microsoft.com/office/powerpoint/2010/main" val="13744500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Protected Mode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Finally we can jump into </a:t>
            </a:r>
            <a:r>
              <a:rPr i="1"/>
              <a:t>protected mode. </a:t>
            </a:r>
            <a:r>
              <a:t>The change happens only once a segment register is modified, so we execute a </a:t>
            </a:r>
            <a:r>
              <a:rPr i="1"/>
              <a:t>long jump</a:t>
            </a:r>
            <a:r>
              <a:t> to set %cs</a:t>
            </a:r>
            <a:br/>
            <a:endParaRPr/>
          </a:p>
          <a:p>
            <a:r>
              <a:t>From here on out, we're executing 32-bit x86 code</a:t>
            </a:r>
          </a:p>
        </p:txBody>
      </p:sp>
      <p:sp>
        <p:nvSpPr>
          <p:cNvPr id="187" name="Shape 187"/>
          <p:cNvSpPr/>
          <p:nvPr/>
        </p:nvSpPr>
        <p:spPr>
          <a:xfrm>
            <a:off x="2961992" y="6057900"/>
            <a:ext cx="667460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ljmp</a:t>
            </a:r>
            <a:r>
              <a:rPr>
                <a:solidFill>
                  <a:srgbClr val="000000"/>
                </a:solidFill>
              </a:rPr>
              <a:t>    $(</a:t>
            </a:r>
            <a:r>
              <a:t>SEG_KCODE</a:t>
            </a:r>
            <a:r>
              <a:rPr>
                <a:solidFill>
                  <a:srgbClr val="000000"/>
                </a:solidFill>
              </a:rPr>
              <a:t>&lt;&lt;</a:t>
            </a:r>
            <a:r>
              <a:rPr>
                <a:solidFill>
                  <a:srgbClr val="C3372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), $</a:t>
            </a:r>
            <a:r>
              <a:t>start32</a:t>
            </a:r>
          </a:p>
        </p:txBody>
      </p:sp>
    </p:spTree>
    <p:extLst>
      <p:ext uri="{BB962C8B-B14F-4D97-AF65-F5344CB8AC3E}">
        <p14:creationId xmlns:p14="http://schemas.microsoft.com/office/powerpoint/2010/main" val="20486395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1475308" y="3079750"/>
            <a:ext cx="11552784" cy="359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E7924"/>
                </a:solidFill>
              </a:rPr>
              <a:t>.code</a:t>
            </a:r>
            <a:r>
              <a:rPr>
                <a:solidFill>
                  <a:srgbClr val="C33720"/>
                </a:solidFill>
              </a:rPr>
              <a:t>32</a:t>
            </a:r>
            <a:r>
              <a:rPr>
                <a:solidFill>
                  <a:srgbClr val="000000"/>
                </a:solidFill>
              </a:rPr>
              <a:t>  </a:t>
            </a:r>
            <a:r>
              <a:t># Tell assembler to generate 32-bit code now.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start32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Set up the protected-mode data segment registers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$(</a:t>
            </a:r>
            <a:r>
              <a:rPr>
                <a:solidFill>
                  <a:srgbClr val="34BBC7"/>
                </a:solidFill>
              </a:rPr>
              <a:t>SEG_KDATA</a:t>
            </a:r>
            <a:r>
              <a:rPr>
                <a:solidFill>
                  <a:srgbClr val="000000"/>
                </a:solidFill>
              </a:rPr>
              <a:t>&lt;&lt;</a:t>
            </a:r>
            <a:r>
              <a:rPr>
                <a:solidFill>
                  <a:srgbClr val="C3372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),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# Our data segment selector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, %</a:t>
            </a:r>
            <a:r>
              <a:rPr>
                <a:solidFill>
                  <a:srgbClr val="34BBC7"/>
                </a:solidFill>
              </a:rPr>
              <a:t>ds</a:t>
            </a:r>
            <a:r>
              <a:rPr>
                <a:solidFill>
                  <a:srgbClr val="000000"/>
                </a:solidFill>
              </a:rPr>
              <a:t>                </a:t>
            </a:r>
            <a:r>
              <a:t># -&gt; DS: Data Segment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, %</a:t>
            </a:r>
            <a:r>
              <a:rPr>
                <a:solidFill>
                  <a:srgbClr val="34BBC7"/>
                </a:solidFill>
              </a:rPr>
              <a:t>es</a:t>
            </a:r>
            <a:r>
              <a:rPr>
                <a:solidFill>
                  <a:srgbClr val="000000"/>
                </a:solidFill>
              </a:rPr>
              <a:t>                </a:t>
            </a:r>
            <a:r>
              <a:t># -&gt; ES: Extra Segment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, %</a:t>
            </a:r>
            <a:r>
              <a:rPr>
                <a:solidFill>
                  <a:srgbClr val="34BBC7"/>
                </a:solidFill>
              </a:rPr>
              <a:t>ss</a:t>
            </a:r>
            <a:r>
              <a:rPr>
                <a:solidFill>
                  <a:srgbClr val="000000"/>
                </a:solidFill>
              </a:rPr>
              <a:t>                </a:t>
            </a:r>
            <a:r>
              <a:t># -&gt; SS: Stack Segment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rPr>
                <a:solidFill>
                  <a:srgbClr val="000000"/>
                </a:solidFill>
              </a:rPr>
              <a:t>    $</a:t>
            </a:r>
            <a:r>
              <a:rPr>
                <a:solidFill>
                  <a:srgbClr val="C33720"/>
                </a:solidFill>
              </a:rPr>
              <a:t>0,</a:t>
            </a:r>
            <a:r>
              <a:rPr>
                <a:solidFill>
                  <a:srgbClr val="000000"/>
                </a:solidFill>
              </a:rPr>
              <a:t> %</a:t>
            </a:r>
            <a:r>
              <a:rPr>
                <a:solidFill>
                  <a:srgbClr val="34BBC7"/>
                </a:solidFill>
              </a:rPr>
              <a:t>ax</a:t>
            </a:r>
            <a:r>
              <a:rPr>
                <a:solidFill>
                  <a:srgbClr val="000000"/>
                </a:solidFill>
              </a:rPr>
              <a:t>                 </a:t>
            </a:r>
            <a:r>
              <a:t># Zero segments not ready for use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fs</a:t>
            </a:r>
            <a:r>
              <a:t>                </a:t>
            </a:r>
            <a:r>
              <a:rPr>
                <a:solidFill>
                  <a:srgbClr val="5330E1"/>
                </a:solidFill>
              </a:rPr>
              <a:t># -&gt; FS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movw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gs</a:t>
            </a:r>
            <a:r>
              <a:t>                </a:t>
            </a:r>
            <a:r>
              <a:rPr>
                <a:solidFill>
                  <a:srgbClr val="5330E1"/>
                </a:solidFill>
              </a:rPr>
              <a:t># -&gt; GS</a:t>
            </a:r>
          </a:p>
        </p:txBody>
      </p:sp>
    </p:spTree>
    <p:extLst>
      <p:ext uri="{BB962C8B-B14F-4D97-AF65-F5344CB8AC3E}">
        <p14:creationId xmlns:p14="http://schemas.microsoft.com/office/powerpoint/2010/main" val="879318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 Architecture</a:t>
            </a:r>
          </a:p>
        </p:txBody>
      </p:sp>
      <p:pic>
        <p:nvPicPr>
          <p:cNvPr id="154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2150" y="2457450"/>
            <a:ext cx="9080500" cy="659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Onward to C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3410397"/>
          </a:xfrm>
          <a:prstGeom prst="rect">
            <a:avLst/>
          </a:prstGeom>
        </p:spPr>
        <p:txBody>
          <a:bodyPr/>
          <a:lstStyle/>
          <a:p>
            <a:r>
              <a:t>Finally, we can set up the stack and jump into C code</a:t>
            </a:r>
          </a:p>
          <a:p>
            <a:r>
              <a:t>The stack pointer is set to </a:t>
            </a:r>
            <a:r>
              <a:rPr>
                <a:latin typeface="Menlo"/>
                <a:ea typeface="Menlo"/>
                <a:cs typeface="Menlo"/>
                <a:sym typeface="Menlo"/>
              </a:rPr>
              <a:t>0x7c00</a:t>
            </a:r>
            <a:r>
              <a:t> – the address of the start of the bootloader</a:t>
            </a:r>
          </a:p>
        </p:txBody>
      </p:sp>
      <p:sp>
        <p:nvSpPr>
          <p:cNvPr id="193" name="Shape 193"/>
          <p:cNvSpPr/>
          <p:nvPr/>
        </p:nvSpPr>
        <p:spPr>
          <a:xfrm>
            <a:off x="1872915" y="6540500"/>
            <a:ext cx="925897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Set up the stack pointer and call into C.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$</a:t>
            </a:r>
            <a:r>
              <a:rPr>
                <a:solidFill>
                  <a:srgbClr val="34BBC7"/>
                </a:solidFill>
              </a:rPr>
              <a:t>start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esp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call</a:t>
            </a:r>
            <a:r>
              <a:rPr>
                <a:solidFill>
                  <a:srgbClr val="000000"/>
                </a:solidFill>
              </a:rPr>
              <a:t>    </a:t>
            </a:r>
            <a:r>
              <a:t>bootmain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604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bootmain.c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Reads in the kernel header from the hard disk</a:t>
            </a:r>
          </a:p>
          <a:p>
            <a:r>
              <a:t>Parses the kernel headers – it's a standard ELF (Executable and Linkable Format) file that gcc emits</a:t>
            </a:r>
          </a:p>
          <a:p>
            <a:r>
              <a:t>Reads each section (kernel code, data) into memory at the address specified in the ELF headers</a:t>
            </a:r>
          </a:p>
          <a:p>
            <a:r>
              <a:t>Finally, calls the </a:t>
            </a:r>
            <a:r>
              <a:rPr i="1"/>
              <a:t>entry point</a:t>
            </a:r>
            <a:r>
              <a:t> defined in the ELF file</a:t>
            </a:r>
          </a:p>
        </p:txBody>
      </p:sp>
    </p:spTree>
    <p:extLst>
      <p:ext uri="{BB962C8B-B14F-4D97-AF65-F5344CB8AC3E}">
        <p14:creationId xmlns:p14="http://schemas.microsoft.com/office/powerpoint/2010/main" val="8459956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433267" y="863599"/>
            <a:ext cx="10138266" cy="80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elf = (</a:t>
            </a:r>
            <a:r>
              <a:rPr>
                <a:solidFill>
                  <a:srgbClr val="34BD26"/>
                </a:solidFill>
              </a:rPr>
              <a:t>struct</a:t>
            </a:r>
            <a:r>
              <a:rPr>
                <a:solidFill>
                  <a:srgbClr val="000000"/>
                </a:solidFill>
              </a:rPr>
              <a:t> elfhdr*)</a:t>
            </a:r>
            <a:r>
              <a:rPr>
                <a:solidFill>
                  <a:srgbClr val="C33720"/>
                </a:solidFill>
              </a:rPr>
              <a:t>0x10000</a:t>
            </a:r>
            <a:r>
              <a:rPr>
                <a:solidFill>
                  <a:srgbClr val="000000"/>
                </a:solidFill>
              </a:rPr>
              <a:t>;  </a:t>
            </a:r>
            <a:r>
              <a:t>// scratch space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Read 1st page off disk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readseg((uchar*)elf, </a:t>
            </a:r>
            <a:r>
              <a:rPr>
                <a:solidFill>
                  <a:srgbClr val="C33720"/>
                </a:solidFill>
              </a:rPr>
              <a:t>4096</a:t>
            </a:r>
            <a:r>
              <a:t>, </a:t>
            </a:r>
            <a:r>
              <a:rPr>
                <a:solidFill>
                  <a:srgbClr val="C33720"/>
                </a:solidFill>
              </a:rPr>
              <a:t>0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Is this an ELF executable?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CE7924"/>
                </a:solidFill>
              </a:rPr>
              <a:t>if</a:t>
            </a:r>
            <a:r>
              <a:t>(elf-&gt;magic != ELF_MAGIC)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CE7924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;  </a:t>
            </a:r>
            <a:r>
              <a:t>// let bootasm.S handle error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Load each program segment (ignores ph flags).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ph = (</a:t>
            </a:r>
            <a:r>
              <a:rPr>
                <a:solidFill>
                  <a:srgbClr val="34BD26"/>
                </a:solidFill>
              </a:rPr>
              <a:t>struct</a:t>
            </a:r>
            <a:r>
              <a:t> proghdr*)((uchar*)elf + elf-&gt;phoff);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eph = ph + elf-&gt;phnum;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CE7924"/>
                </a:solidFill>
              </a:rPr>
              <a:t>for</a:t>
            </a:r>
            <a:r>
              <a:t>(; ph &lt; eph; ph++){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pa = (uchar*)ph-&gt;paddr;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readseg(pa, ph-&gt;filesz, ph-&gt;off);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E7924"/>
                </a:solidFill>
              </a:rPr>
              <a:t>if</a:t>
            </a:r>
            <a:r>
              <a:t>(ph-&gt;memsz &gt; ph-&gt;filesz)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    stosb(pa + ph-&gt;filesz, </a:t>
            </a:r>
            <a:r>
              <a:rPr>
                <a:solidFill>
                  <a:srgbClr val="C33720"/>
                </a:solidFill>
              </a:rPr>
              <a:t>0</a:t>
            </a:r>
            <a:r>
              <a:t>, ph-&gt;memsz - ph-&gt;filesz);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}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Call the entry point from the ELF header.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Does not return!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entry = 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(*)(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))(elf-&gt;entry);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entry();</a:t>
            </a:r>
          </a:p>
        </p:txBody>
      </p:sp>
    </p:spTree>
    <p:extLst>
      <p:ext uri="{BB962C8B-B14F-4D97-AF65-F5344CB8AC3E}">
        <p14:creationId xmlns:p14="http://schemas.microsoft.com/office/powerpoint/2010/main" val="159007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kernel.ld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kernel will eventually be loaded at 0x80100000 (virtual)</a:t>
            </a:r>
          </a:p>
          <a:p>
            <a:r>
              <a:t>For now though, we have only physical memory, not virtual memory</a:t>
            </a:r>
          </a:p>
          <a:p>
            <a:r>
              <a:t>Luckily, we can use a </a:t>
            </a:r>
            <a:r>
              <a:rPr i="1"/>
              <a:t>linker script</a:t>
            </a:r>
            <a:r>
              <a:t> to specify the physical load address, along with the entry point</a:t>
            </a:r>
          </a:p>
        </p:txBody>
      </p:sp>
    </p:spTree>
    <p:extLst>
      <p:ext uri="{BB962C8B-B14F-4D97-AF65-F5344CB8AC3E}">
        <p14:creationId xmlns:p14="http://schemas.microsoft.com/office/powerpoint/2010/main" val="9658661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863637" y="1422400"/>
            <a:ext cx="11277527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/* Simple linker script for the JOS kernel.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See the GNU ld 'info' manual ("info ld") to learn the syntax.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OUTPUT_FORMAT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C33720"/>
                </a:solidFill>
              </a:rPr>
              <a:t>"elf32-i386"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"elf32-i386"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"elf32-i386"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OUTPUT_ARCH</a:t>
            </a:r>
            <a:r>
              <a:rPr>
                <a:solidFill>
                  <a:srgbClr val="000000"/>
                </a:solidFill>
              </a:rPr>
              <a:t>(i386)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E7924"/>
                </a:solidFill>
              </a:rPr>
              <a:t>ENTRY</a:t>
            </a:r>
            <a:r>
              <a:t>(_start)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D53BD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SECTIONS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/* Link the kernel at this address: "." means the current address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/* Must be equal to KERNLINK */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53BD3"/>
                </a:solidFill>
              </a:rPr>
              <a:t>.</a:t>
            </a:r>
            <a:r>
              <a:rPr>
                <a:solidFill>
                  <a:srgbClr val="000000"/>
                </a:solidFill>
              </a:rPr>
              <a:t> = </a:t>
            </a:r>
            <a:r>
              <a:t>0x80100000</a:t>
            </a:r>
            <a:r>
              <a:rPr>
                <a:solidFill>
                  <a:srgbClr val="000000"/>
                </a:solidFill>
              </a:rPr>
              <a:t>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53BD3"/>
                </a:solidFill>
              </a:rPr>
              <a:t>.text</a:t>
            </a:r>
            <a:r>
              <a:rPr>
                <a:solidFill>
                  <a:srgbClr val="000000"/>
                </a:solidFill>
              </a:rPr>
              <a:t> : </a:t>
            </a:r>
            <a:r>
              <a:rPr>
                <a:solidFill>
                  <a:srgbClr val="CE7924"/>
                </a:solidFill>
              </a:rPr>
              <a:t>AT</a:t>
            </a:r>
            <a:r>
              <a:rPr>
                <a:solidFill>
                  <a:srgbClr val="000000"/>
                </a:solidFill>
              </a:rPr>
              <a:t>(</a:t>
            </a:r>
            <a:r>
              <a:t>0x100000</a:t>
            </a:r>
            <a:r>
              <a:rPr>
                <a:solidFill>
                  <a:srgbClr val="000000"/>
                </a:solidFill>
              </a:rPr>
              <a:t>) 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   *(</a:t>
            </a:r>
            <a:r>
              <a:rPr>
                <a:solidFill>
                  <a:srgbClr val="D53BD3"/>
                </a:solidFill>
              </a:rPr>
              <a:t>.text</a:t>
            </a:r>
            <a:r>
              <a:rPr>
                <a:solidFill>
                  <a:srgbClr val="000000"/>
                </a:solidFill>
              </a:rPr>
              <a:t> </a:t>
            </a:r>
            <a:r>
              <a:t>.stub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53BD3"/>
                </a:solidFill>
              </a:rPr>
              <a:t>.text</a:t>
            </a:r>
            <a:r>
              <a:t>.*</a:t>
            </a:r>
            <a:r>
              <a:rPr>
                <a:solidFill>
                  <a:srgbClr val="000000"/>
                </a:solidFill>
              </a:rPr>
              <a:t> </a:t>
            </a:r>
            <a:r>
              <a:t>.gnu.linkonce.t.*)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</p:txBody>
      </p:sp>
      <p:sp>
        <p:nvSpPr>
          <p:cNvPr id="204" name="Shape 204"/>
          <p:cNvSpPr/>
          <p:nvPr/>
        </p:nvSpPr>
        <p:spPr>
          <a:xfrm>
            <a:off x="1276421" y="6769100"/>
            <a:ext cx="10451959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Note that 0x80100000 = 0x100000 + 0x80000000</a:t>
            </a:r>
            <a:br/>
            <a:r>
              <a:t>So during early boot we can translate between "virtual" and physical addresses by simple addition &amp; subtraction</a:t>
            </a:r>
          </a:p>
        </p:txBody>
      </p:sp>
    </p:spTree>
    <p:extLst>
      <p:ext uri="{BB962C8B-B14F-4D97-AF65-F5344CB8AC3E}">
        <p14:creationId xmlns:p14="http://schemas.microsoft.com/office/powerpoint/2010/main" val="4836970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Reading from the Hard Drive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can talk to an IDE hard drive using port I/O (PIO)</a:t>
            </a:r>
          </a:p>
          <a:p>
            <a:pPr lvl="1"/>
            <a:r>
              <a:t>This mode is not very fast, but it's simple to implement</a:t>
            </a:r>
          </a:p>
          <a:p>
            <a:pPr lvl="1"/>
            <a:r>
              <a:t>An alternative is DMA (Direct Memory Access), which allows data transfer to bypass the CPU</a:t>
            </a:r>
          </a:p>
          <a:p>
            <a:pPr lvl="1"/>
            <a:r>
              <a:t>xv6 only implements PIO mode</a:t>
            </a:r>
          </a:p>
        </p:txBody>
      </p:sp>
    </p:spTree>
    <p:extLst>
      <p:ext uri="{BB962C8B-B14F-4D97-AF65-F5344CB8AC3E}">
        <p14:creationId xmlns:p14="http://schemas.microsoft.com/office/powerpoint/2010/main" val="12709003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2136703" y="1854199"/>
            <a:ext cx="8731394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Read a single sector at offset into dst.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34BD2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void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readsect(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 *dst, uint offset)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Issue command.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waitdisk();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outb(</a:t>
            </a:r>
            <a:r>
              <a:rPr>
                <a:solidFill>
                  <a:srgbClr val="C33720"/>
                </a:solidFill>
              </a:rPr>
              <a:t>0x1F2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);   </a:t>
            </a:r>
            <a:r>
              <a:t>// count = 1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0x1F3</a:t>
            </a:r>
            <a:r>
              <a:t>, offset);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0x1F4</a:t>
            </a:r>
            <a:r>
              <a:t>, offset &gt;&gt; </a:t>
            </a:r>
            <a:r>
              <a:rPr>
                <a:solidFill>
                  <a:srgbClr val="C33720"/>
                </a:solidFill>
              </a:rPr>
              <a:t>8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0x1F5</a:t>
            </a:r>
            <a:r>
              <a:t>, offset &gt;&gt; </a:t>
            </a:r>
            <a:r>
              <a:rPr>
                <a:solidFill>
                  <a:srgbClr val="C33720"/>
                </a:solidFill>
              </a:rPr>
              <a:t>16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outb(</a:t>
            </a:r>
            <a:r>
              <a:rPr>
                <a:solidFill>
                  <a:srgbClr val="C33720"/>
                </a:solidFill>
              </a:rPr>
              <a:t>0x1F6</a:t>
            </a:r>
            <a:r>
              <a:t>, (offset &gt;&gt; </a:t>
            </a:r>
            <a:r>
              <a:rPr>
                <a:solidFill>
                  <a:srgbClr val="C33720"/>
                </a:solidFill>
              </a:rPr>
              <a:t>24</a:t>
            </a:r>
            <a:r>
              <a:t>) | </a:t>
            </a:r>
            <a:r>
              <a:rPr>
                <a:solidFill>
                  <a:srgbClr val="C33720"/>
                </a:solidFill>
              </a:rPr>
              <a:t>0xE0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outb(</a:t>
            </a:r>
            <a:r>
              <a:rPr>
                <a:solidFill>
                  <a:srgbClr val="C33720"/>
                </a:solidFill>
              </a:rPr>
              <a:t>0x1F7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0x20</a:t>
            </a:r>
            <a:r>
              <a:rPr>
                <a:solidFill>
                  <a:srgbClr val="000000"/>
                </a:solidFill>
              </a:rPr>
              <a:t>);  </a:t>
            </a:r>
            <a:r>
              <a:t>// cmd 0x20 - read sectors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Read data.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waitdisk();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  insl(</a:t>
            </a:r>
            <a:r>
              <a:rPr>
                <a:solidFill>
                  <a:srgbClr val="C33720"/>
                </a:solidFill>
              </a:rPr>
              <a:t>0x1F0</a:t>
            </a:r>
            <a:r>
              <a:t>, dst, SECTSIZE/</a:t>
            </a:r>
            <a:r>
              <a:rPr>
                <a:solidFill>
                  <a:srgbClr val="C33720"/>
                </a:solidFill>
              </a:rPr>
              <a:t>4</a:t>
            </a:r>
            <a:r>
              <a:t>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95268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Entry Point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Defined in </a:t>
            </a:r>
            <a:r>
              <a:rPr dirty="0">
                <a:latin typeface="Menlo"/>
                <a:ea typeface="Menlo"/>
                <a:cs typeface="Menlo"/>
                <a:sym typeface="Menlo"/>
              </a:rPr>
              <a:t>entry.S </a:t>
            </a:r>
          </a:p>
          <a:p>
            <a:r>
              <a:rPr dirty="0"/>
              <a:t>This is where we finally turn on paging, but for now we just use a very simple mapping: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0x80000000 =&gt; 0x00000000</a:t>
            </a:r>
          </a:p>
        </p:txBody>
      </p:sp>
    </p:spTree>
    <p:extLst>
      <p:ext uri="{BB962C8B-B14F-4D97-AF65-F5344CB8AC3E}">
        <p14:creationId xmlns:p14="http://schemas.microsoft.com/office/powerpoint/2010/main" val="1335081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756" y="1789112"/>
            <a:ext cx="11877288" cy="6175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9542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570896" y="2063750"/>
            <a:ext cx="9863008" cy="56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Entering xv6 on boot processor, with paging off.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.globl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4BBC7"/>
                </a:solidFill>
              </a:rPr>
              <a:t>entry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entry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Turn on page size extension for 4Mbyte pages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cr4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orl</a:t>
            </a:r>
            <a:r>
              <a:t>     $(</a:t>
            </a:r>
            <a:r>
              <a:rPr>
                <a:solidFill>
                  <a:srgbClr val="34BBC7"/>
                </a:solidFill>
              </a:rPr>
              <a:t>CR4_PSE</a:t>
            </a:r>
            <a:r>
              <a:t>),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cr4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Set page directory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movl</a:t>
            </a:r>
            <a:r>
              <a:rPr>
                <a:solidFill>
                  <a:srgbClr val="000000"/>
                </a:solidFill>
              </a:rPr>
              <a:t>    $(</a:t>
            </a:r>
            <a:r>
              <a:t>V2P_WO</a:t>
            </a:r>
            <a:r>
              <a:rPr>
                <a:solidFill>
                  <a:srgbClr val="000000"/>
                </a:solidFill>
              </a:rPr>
              <a:t>(</a:t>
            </a:r>
            <a:r>
              <a:t>entrypgdir</a:t>
            </a:r>
            <a:r>
              <a:rPr>
                <a:solidFill>
                  <a:srgbClr val="000000"/>
                </a:solidFill>
              </a:rPr>
              <a:t>)), %</a:t>
            </a:r>
            <a:r>
              <a:t>eax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cr3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# Turn on paging.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cr0</a:t>
            </a:r>
            <a:r>
              <a:t>, %</a:t>
            </a:r>
            <a:r>
              <a:rPr>
                <a:solidFill>
                  <a:srgbClr val="34BBC7"/>
                </a:solidFill>
              </a:rPr>
              <a:t>eax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34BBC7"/>
                </a:solidFill>
              </a:rPr>
              <a:t>orl</a:t>
            </a:r>
            <a:r>
              <a:rPr>
                <a:solidFill>
                  <a:srgbClr val="000000"/>
                </a:solidFill>
              </a:rPr>
              <a:t>     $(</a:t>
            </a:r>
            <a:r>
              <a:rPr>
                <a:solidFill>
                  <a:srgbClr val="34BBC7"/>
                </a:solidFill>
              </a:rPr>
              <a:t>CR0_PG</a:t>
            </a:r>
            <a:r>
              <a:t>|CR0_WP), %eax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34BBC7"/>
                </a:solidFill>
              </a:rPr>
              <a:t>movl</a:t>
            </a:r>
            <a:r>
              <a:t>    %</a:t>
            </a:r>
            <a:r>
              <a:rPr>
                <a:solidFill>
                  <a:srgbClr val="34BBC7"/>
                </a:solidFill>
              </a:rPr>
              <a:t>eax</a:t>
            </a:r>
            <a:r>
              <a:t>, %</a:t>
            </a:r>
            <a:r>
              <a:rPr>
                <a:solidFill>
                  <a:srgbClr val="34BBC7"/>
                </a:solidFill>
              </a:rPr>
              <a:t>cr0</a:t>
            </a:r>
          </a:p>
        </p:txBody>
      </p:sp>
    </p:spTree>
    <p:extLst>
      <p:ext uri="{BB962C8B-B14F-4D97-AF65-F5344CB8AC3E}">
        <p14:creationId xmlns:p14="http://schemas.microsoft.com/office/powerpoint/2010/main" val="20043656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75360" y="148927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t>The BIOS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Responsible for the very first bit of code run on the system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Does some simple initialization of basic hardware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Also provides an API for hardware access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rPr dirty="0"/>
              <a:t>But this is typically not used except for the very early stages of boot now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Knows how to find media to boot off of, load code from them into memory, and hand off control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Kernel Main</a:t>
            </a:r>
          </a:p>
        </p:txBody>
      </p:sp>
      <p:sp>
        <p:nvSpPr>
          <p:cNvPr id="219" name="Shape 219"/>
          <p:cNvSpPr/>
          <p:nvPr/>
        </p:nvSpPr>
        <p:spPr>
          <a:xfrm>
            <a:off x="1570896" y="1892300"/>
            <a:ext cx="9863008" cy="772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Bootstrap processor starts running C code here.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Allocate a real stack and switch to it, first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doing some setup required for memory allocator to work.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34BD2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int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main(</a:t>
            </a:r>
            <a:r>
              <a:rPr>
                <a:solidFill>
                  <a:srgbClr val="34BD26"/>
                </a:solidFill>
              </a:rPr>
              <a:t>void</a:t>
            </a:r>
            <a:r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kinit1(end, P2V(</a:t>
            </a:r>
            <a:r>
              <a:rPr>
                <a:solidFill>
                  <a:srgbClr val="C33720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)); </a:t>
            </a:r>
            <a:r>
              <a:t>// phys page allocator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kvmalloc();      </a:t>
            </a:r>
            <a:r>
              <a:t>// kernel page table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mpinit();        </a:t>
            </a:r>
            <a:r>
              <a:t>// collect info about this machine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lapicinit();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seginit();       </a:t>
            </a:r>
            <a:r>
              <a:rPr>
                <a:solidFill>
                  <a:srgbClr val="5330E1"/>
                </a:solidFill>
              </a:rPr>
              <a:t>// set up segments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C3372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cprintf(</a:t>
            </a:r>
            <a:r>
              <a:t>"</a:t>
            </a:r>
            <a:r>
              <a:rPr>
                <a:solidFill>
                  <a:srgbClr val="D53BD3"/>
                </a:solidFill>
              </a:rPr>
              <a:t>\n</a:t>
            </a:r>
            <a:r>
              <a:t>cpu</a:t>
            </a:r>
            <a:r>
              <a:rPr>
                <a:solidFill>
                  <a:srgbClr val="D53BD3"/>
                </a:solidFill>
              </a:rPr>
              <a:t>%d</a:t>
            </a:r>
            <a:r>
              <a:t>: starting xv6</a:t>
            </a:r>
            <a:r>
              <a:rPr>
                <a:solidFill>
                  <a:srgbClr val="D53BD3"/>
                </a:solidFill>
              </a:rPr>
              <a:t>\n\n</a:t>
            </a:r>
            <a:r>
              <a:t>"</a:t>
            </a:r>
            <a:r>
              <a:rPr>
                <a:solidFill>
                  <a:srgbClr val="000000"/>
                </a:solidFill>
              </a:rPr>
              <a:t>, cpu-&gt;id);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picinit();       </a:t>
            </a:r>
            <a:r>
              <a:t>// interrupt controller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ioapicinit();    </a:t>
            </a:r>
            <a:r>
              <a:t>// another interrupt controller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consoleinit();   </a:t>
            </a:r>
            <a:r>
              <a:t>// I/O devices &amp; their interrupts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uartinit();      </a:t>
            </a:r>
            <a:r>
              <a:rPr>
                <a:solidFill>
                  <a:srgbClr val="5330E1"/>
                </a:solidFill>
              </a:rPr>
              <a:t>// serial port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pinit();         </a:t>
            </a:r>
            <a:r>
              <a:rPr>
                <a:solidFill>
                  <a:srgbClr val="5330E1"/>
                </a:solidFill>
              </a:rPr>
              <a:t>// process table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tvinit();        </a:t>
            </a:r>
            <a:r>
              <a:rPr>
                <a:solidFill>
                  <a:srgbClr val="5330E1"/>
                </a:solidFill>
              </a:rPr>
              <a:t>// trap vectors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binit();         </a:t>
            </a:r>
            <a:r>
              <a:rPr>
                <a:solidFill>
                  <a:srgbClr val="5330E1"/>
                </a:solidFill>
              </a:rPr>
              <a:t>// buffer cache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fileinit();      </a:t>
            </a:r>
            <a:r>
              <a:rPr>
                <a:solidFill>
                  <a:srgbClr val="5330E1"/>
                </a:solidFill>
              </a:rPr>
              <a:t>// file table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ideinit();       </a:t>
            </a:r>
            <a:r>
              <a:rPr>
                <a:solidFill>
                  <a:srgbClr val="5330E1"/>
                </a:solidFill>
              </a:rPr>
              <a:t>// disk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</a:t>
            </a:r>
            <a:r>
              <a:rPr>
                <a:solidFill>
                  <a:srgbClr val="CE7924"/>
                </a:solidFill>
              </a:rPr>
              <a:t>if</a:t>
            </a:r>
            <a:r>
              <a:t>(!ismp)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timerinit();   </a:t>
            </a:r>
            <a:r>
              <a:t>// uniprocessor timer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startothers();   </a:t>
            </a:r>
            <a:r>
              <a:t>// start other processors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kinit2(P2V(</a:t>
            </a:r>
            <a:r>
              <a:rPr>
                <a:solidFill>
                  <a:srgbClr val="C33720"/>
                </a:solidFill>
              </a:rPr>
              <a:t>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*</a:t>
            </a:r>
            <a:r>
              <a:rPr>
                <a:solidFill>
                  <a:srgbClr val="C33720"/>
                </a:solidFill>
              </a:rPr>
              <a:t>1024</a:t>
            </a:r>
            <a:r>
              <a:rPr>
                <a:solidFill>
                  <a:srgbClr val="000000"/>
                </a:solidFill>
              </a:rPr>
              <a:t>), P2V(PHYSTOP)); </a:t>
            </a:r>
            <a:r>
              <a:t>// must come after startothers()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userinit();      </a:t>
            </a:r>
            <a:r>
              <a:t>// first user process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// Finish setting up this processor in mpmain.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  mpmain();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700">
                <a:latin typeface="Menlo"/>
                <a:ea typeface="Menlo"/>
                <a:cs typeface="Menlo"/>
                <a:sym typeface="Menlo"/>
              </a:defRPr>
            </a:pPr>
            <a: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5295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Creating the First Process</a:t>
            </a:r>
          </a:p>
        </p:txBody>
      </p:sp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happens in userinit() – after we've initialized lots of other hardware [proc.c:79]</a:t>
            </a:r>
          </a:p>
          <a:p>
            <a:r>
              <a:t>The first process will run the code in initcode.S</a:t>
            </a:r>
          </a:p>
          <a:p>
            <a:r>
              <a:t>To do that it needs:</a:t>
            </a:r>
          </a:p>
          <a:p>
            <a:pPr lvl="1"/>
            <a:r>
              <a:t>A process structure filled out and assigned a slot in the process table (allocproc())</a:t>
            </a:r>
          </a:p>
          <a:p>
            <a:pPr lvl="1"/>
            <a:r>
              <a:t>An address space (setupkvm())</a:t>
            </a:r>
          </a:p>
        </p:txBody>
      </p:sp>
    </p:spTree>
    <p:extLst>
      <p:ext uri="{BB962C8B-B14F-4D97-AF65-F5344CB8AC3E}">
        <p14:creationId xmlns:p14="http://schemas.microsoft.com/office/powerpoint/2010/main" val="1285955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initcode.S</a:t>
            </a:r>
          </a:p>
        </p:txBody>
      </p:sp>
      <p:sp>
        <p:nvSpPr>
          <p:cNvPr id="225" name="Shape 225"/>
          <p:cNvSpPr/>
          <p:nvPr/>
        </p:nvSpPr>
        <p:spPr>
          <a:xfrm>
            <a:off x="2469306" y="3416299"/>
            <a:ext cx="8066188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exec(init, argv)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.globl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4BBC7"/>
                </a:solidFill>
              </a:rPr>
              <a:t>start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start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pushl</a:t>
            </a:r>
            <a:r>
              <a:rPr>
                <a:solidFill>
                  <a:srgbClr val="000000"/>
                </a:solidFill>
              </a:rPr>
              <a:t> $</a:t>
            </a:r>
            <a:r>
              <a:t>argv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pushl</a:t>
            </a:r>
            <a:r>
              <a:rPr>
                <a:solidFill>
                  <a:srgbClr val="000000"/>
                </a:solidFill>
              </a:rPr>
              <a:t> $</a:t>
            </a:r>
            <a:r>
              <a:t>init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pushl</a:t>
            </a:r>
            <a:r>
              <a:rPr>
                <a:solidFill>
                  <a:srgbClr val="000000"/>
                </a:solidFill>
              </a:rPr>
              <a:t> $</a:t>
            </a:r>
            <a:r>
              <a:rPr>
                <a:solidFill>
                  <a:srgbClr val="C33720"/>
                </a:solidFill>
              </a:rPr>
              <a:t>0 </a:t>
            </a:r>
            <a:r>
              <a:rPr>
                <a:solidFill>
                  <a:srgbClr val="000000"/>
                </a:solidFill>
              </a:rPr>
              <a:t> // </a:t>
            </a:r>
            <a:r>
              <a:t>where</a:t>
            </a:r>
            <a:r>
              <a:rPr>
                <a:solidFill>
                  <a:srgbClr val="000000"/>
                </a:solidFill>
              </a:rPr>
              <a:t> </a:t>
            </a:r>
            <a:r>
              <a:t>caller</a:t>
            </a:r>
            <a:r>
              <a:rPr>
                <a:solidFill>
                  <a:srgbClr val="000000"/>
                </a:solidFill>
              </a:rPr>
              <a:t> </a:t>
            </a:r>
            <a:r>
              <a:t>pc</a:t>
            </a:r>
            <a:r>
              <a:rPr>
                <a:solidFill>
                  <a:srgbClr val="000000"/>
                </a:solidFill>
              </a:rPr>
              <a:t> </a:t>
            </a:r>
            <a:r>
              <a:t>would</a:t>
            </a:r>
            <a:r>
              <a:rPr>
                <a:solidFill>
                  <a:srgbClr val="000000"/>
                </a:solidFill>
              </a:rPr>
              <a:t> </a:t>
            </a:r>
            <a:r>
              <a:t>be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movl</a:t>
            </a:r>
            <a:r>
              <a:rPr>
                <a:solidFill>
                  <a:srgbClr val="000000"/>
                </a:solidFill>
              </a:rPr>
              <a:t> $</a:t>
            </a:r>
            <a:r>
              <a:t>SYS_exec</a:t>
            </a:r>
            <a:r>
              <a:rPr>
                <a:solidFill>
                  <a:srgbClr val="000000"/>
                </a:solidFill>
              </a:rPr>
              <a:t>, %</a:t>
            </a:r>
            <a:r>
              <a:t>eax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int</a:t>
            </a:r>
            <a:r>
              <a:rPr>
                <a:solidFill>
                  <a:srgbClr val="000000"/>
                </a:solidFill>
              </a:rPr>
              <a:t> $</a:t>
            </a:r>
            <a:r>
              <a:t>T_SYSCALL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[...]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5330E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char init[] = "/init\0";</a:t>
            </a:r>
            <a:endParaRPr>
              <a:solidFill>
                <a:srgbClr val="000000"/>
              </a:solidFill>
            </a:endParaR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34BBC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init</a:t>
            </a:r>
            <a:r>
              <a:rPr>
                <a:solidFill>
                  <a:srgbClr val="000000"/>
                </a:solidFill>
              </a:rPr>
              <a:t>: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600">
                <a:solidFill>
                  <a:srgbClr val="CE7924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.string</a:t>
            </a:r>
            <a:r>
              <a:rPr>
                <a:solidFill>
                  <a:srgbClr val="000000"/>
                </a:solidFill>
              </a:rPr>
              <a:t> "/</a:t>
            </a:r>
            <a:r>
              <a:rPr>
                <a:solidFill>
                  <a:srgbClr val="34BBC7"/>
                </a:solidFill>
              </a:rPr>
              <a:t>init</a:t>
            </a:r>
            <a:r>
              <a:rPr>
                <a:solidFill>
                  <a:srgbClr val="000000"/>
                </a:solidFill>
              </a:rPr>
              <a:t>\0"</a:t>
            </a:r>
          </a:p>
        </p:txBody>
      </p:sp>
    </p:spTree>
    <p:extLst>
      <p:ext uri="{BB962C8B-B14F-4D97-AF65-F5344CB8AC3E}">
        <p14:creationId xmlns:p14="http://schemas.microsoft.com/office/powerpoint/2010/main" val="7855559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975360" y="148927"/>
            <a:ext cx="11054080" cy="2288845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dirty="0" smtClean="0"/>
              <a:t>BIOS</a:t>
            </a:r>
            <a:r>
              <a:rPr lang="en-US" dirty="0" smtClean="0"/>
              <a:t> (Originally)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Responsible for the very first bit of code run on the system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Does some simple initialization of basic hardware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Also provides an API for hardware access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rPr dirty="0"/>
              <a:t>But this is typically not used except for the very early stages of boot now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rPr dirty="0"/>
              <a:t>Knows how to find media to boot off of, load code from them into memory, and hand off control</a:t>
            </a:r>
          </a:p>
        </p:txBody>
      </p:sp>
    </p:spTree>
    <p:extLst>
      <p:ext uri="{BB962C8B-B14F-4D97-AF65-F5344CB8AC3E}">
        <p14:creationId xmlns:p14="http://schemas.microsoft.com/office/powerpoint/2010/main" val="1935974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2561</TotalTime>
  <Words>6280</Words>
  <Application>Microsoft Office PowerPoint</Application>
  <PresentationFormat>Custom</PresentationFormat>
  <Paragraphs>1198</Paragraphs>
  <Slides>82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Calibri</vt:lpstr>
      <vt:lpstr>Cambria</vt:lpstr>
      <vt:lpstr>Consolas</vt:lpstr>
      <vt:lpstr>Courier New</vt:lpstr>
      <vt:lpstr>Helvetica</vt:lpstr>
      <vt:lpstr>Helvetica Light</vt:lpstr>
      <vt:lpstr>Helvetica Neue</vt:lpstr>
      <vt:lpstr>Menlo</vt:lpstr>
      <vt:lpstr>Rockwell</vt:lpstr>
      <vt:lpstr>Rockwell Condensed</vt:lpstr>
      <vt:lpstr>Rockwell Extra Bold</vt:lpstr>
      <vt:lpstr>Verdana</vt:lpstr>
      <vt:lpstr>Wingdings</vt:lpstr>
      <vt:lpstr>Wood Type</vt:lpstr>
      <vt:lpstr>UNIT 3:  PC ARCHITECTURE Assembly XV6 BOOT PROCESS </vt:lpstr>
      <vt:lpstr>The PC</vt:lpstr>
      <vt:lpstr>The PC Architecture</vt:lpstr>
      <vt:lpstr>PC Architecture</vt:lpstr>
      <vt:lpstr>PC Architecture</vt:lpstr>
      <vt:lpstr>PC Architecture</vt:lpstr>
      <vt:lpstr>PC Architecture</vt:lpstr>
      <vt:lpstr>The BIOS</vt:lpstr>
      <vt:lpstr>The BIOS (Originally)</vt:lpstr>
      <vt:lpstr>The BIOS (now)</vt:lpstr>
      <vt:lpstr>What Does a CPU Do?</vt:lpstr>
      <vt:lpstr>CPU</vt:lpstr>
      <vt:lpstr>Talking to Devices</vt:lpstr>
      <vt:lpstr>RAM Layout (32-bit)</vt:lpstr>
      <vt:lpstr>x86 (32-bit)</vt:lpstr>
      <vt:lpstr>CPU Registers (x86)</vt:lpstr>
      <vt:lpstr>x86 Instructions</vt:lpstr>
      <vt:lpstr>Note: x86 is BIG</vt:lpstr>
      <vt:lpstr>PowerPoint Presentation</vt:lpstr>
      <vt:lpstr>x86 Assembly Syntax</vt:lpstr>
      <vt:lpstr>Data Movement</vt:lpstr>
      <vt:lpstr>Data Movement</vt:lpstr>
      <vt:lpstr>Segmentation</vt:lpstr>
      <vt:lpstr>Segmentation</vt:lpstr>
      <vt:lpstr>Push/Pop</vt:lpstr>
      <vt:lpstr>Arithmetic</vt:lpstr>
      <vt:lpstr>Logical</vt:lpstr>
      <vt:lpstr>EFLAGS</vt:lpstr>
      <vt:lpstr>EFLAGS</vt:lpstr>
      <vt:lpstr>Unconditional Branch</vt:lpstr>
      <vt:lpstr>Conditional Branches</vt:lpstr>
      <vt:lpstr>Call &amp; Return</vt:lpstr>
      <vt:lpstr>String</vt:lpstr>
      <vt:lpstr>System</vt:lpstr>
      <vt:lpstr>Stack Frames</vt:lpstr>
      <vt:lpstr>Function Prologue &amp; Epilogue</vt:lpstr>
      <vt:lpstr>Walking the Call Stack</vt:lpstr>
      <vt:lpstr>Walking the Call Stack</vt:lpstr>
      <vt:lpstr>Walking the Call Stack</vt:lpstr>
      <vt:lpstr>Walking the Call Stack</vt:lpstr>
      <vt:lpstr>Walking the Call Stack</vt:lpstr>
      <vt:lpstr>To reference data on the stack</vt:lpstr>
      <vt:lpstr>Aside: Buffer Overflow</vt:lpstr>
      <vt:lpstr>Calling Conventions</vt:lpstr>
      <vt:lpstr>gcc Calling Convention (32-bit)</vt:lpstr>
      <vt:lpstr>gcc Calling Convention (32-bit)</vt:lpstr>
      <vt:lpstr>Example Function Call</vt:lpstr>
      <vt:lpstr>main</vt:lpstr>
      <vt:lpstr>f</vt:lpstr>
      <vt:lpstr>g</vt:lpstr>
      <vt:lpstr>Walkthrough</vt:lpstr>
      <vt:lpstr>GDB with C</vt:lpstr>
      <vt:lpstr>Gdb with assembly</vt:lpstr>
      <vt:lpstr>xv6 Bootloader</vt:lpstr>
      <vt:lpstr>Preliminaries</vt:lpstr>
      <vt:lpstr>PowerPoint Presentation</vt:lpstr>
      <vt:lpstr>The Ugly A20 Hack</vt:lpstr>
      <vt:lpstr>Aside: the XBOX A20 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Transitioning into Protected Mode</vt:lpstr>
      <vt:lpstr>Segments in xv6</vt:lpstr>
      <vt:lpstr>The Global Descriptor Table</vt:lpstr>
      <vt:lpstr>PowerPoint Presentation</vt:lpstr>
      <vt:lpstr>Protected Mode</vt:lpstr>
      <vt:lpstr>PowerPoint Presentation</vt:lpstr>
      <vt:lpstr>Onward to C</vt:lpstr>
      <vt:lpstr>bootmain.c</vt:lpstr>
      <vt:lpstr>PowerPoint Presentation</vt:lpstr>
      <vt:lpstr>kernel.ld</vt:lpstr>
      <vt:lpstr>PowerPoint Presentation</vt:lpstr>
      <vt:lpstr>Reading from the Hard Drive</vt:lpstr>
      <vt:lpstr>PowerPoint Presentation</vt:lpstr>
      <vt:lpstr>Kernel Entry Point</vt:lpstr>
      <vt:lpstr>PowerPoint Presentation</vt:lpstr>
      <vt:lpstr>PowerPoint Presentation</vt:lpstr>
      <vt:lpstr>Kernel Main</vt:lpstr>
      <vt:lpstr>Creating the First Process</vt:lpstr>
      <vt:lpstr>initcode.S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3224 Operating Systems  Lecture 4</dc:title>
  <cp:lastModifiedBy>Kamen Yotov</cp:lastModifiedBy>
  <cp:revision>86</cp:revision>
  <dcterms:modified xsi:type="dcterms:W3CDTF">2018-01-30T19:36:07Z</dcterms:modified>
</cp:coreProperties>
</file>